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71"/>
  </p:notesMasterIdLst>
  <p:sldIdLst>
    <p:sldId id="256" r:id="rId2"/>
    <p:sldId id="259" r:id="rId3"/>
    <p:sldId id="261" r:id="rId4"/>
    <p:sldId id="395" r:id="rId5"/>
    <p:sldId id="394" r:id="rId6"/>
    <p:sldId id="392" r:id="rId7"/>
    <p:sldId id="379" r:id="rId8"/>
    <p:sldId id="380" r:id="rId9"/>
    <p:sldId id="385" r:id="rId10"/>
    <p:sldId id="381" r:id="rId11"/>
    <p:sldId id="383" r:id="rId12"/>
    <p:sldId id="337" r:id="rId13"/>
    <p:sldId id="317" r:id="rId14"/>
    <p:sldId id="318" r:id="rId15"/>
    <p:sldId id="319" r:id="rId16"/>
    <p:sldId id="320" r:id="rId17"/>
    <p:sldId id="321" r:id="rId18"/>
    <p:sldId id="322" r:id="rId19"/>
    <p:sldId id="323" r:id="rId20"/>
    <p:sldId id="327" r:id="rId21"/>
    <p:sldId id="328" r:id="rId22"/>
    <p:sldId id="329" r:id="rId23"/>
    <p:sldId id="326" r:id="rId24"/>
    <p:sldId id="324" r:id="rId25"/>
    <p:sldId id="325" r:id="rId26"/>
    <p:sldId id="330" r:id="rId27"/>
    <p:sldId id="386" r:id="rId28"/>
    <p:sldId id="331" r:id="rId29"/>
    <p:sldId id="332" r:id="rId30"/>
    <p:sldId id="333" r:id="rId31"/>
    <p:sldId id="334" r:id="rId32"/>
    <p:sldId id="387" r:id="rId33"/>
    <p:sldId id="335" r:id="rId34"/>
    <p:sldId id="389" r:id="rId35"/>
    <p:sldId id="390" r:id="rId36"/>
    <p:sldId id="391" r:id="rId37"/>
    <p:sldId id="396" r:id="rId38"/>
    <p:sldId id="397" r:id="rId39"/>
    <p:sldId id="388" r:id="rId40"/>
    <p:sldId id="398" r:id="rId41"/>
    <p:sldId id="400" r:id="rId42"/>
    <p:sldId id="401" r:id="rId43"/>
    <p:sldId id="403" r:id="rId44"/>
    <p:sldId id="416" r:id="rId45"/>
    <p:sldId id="417" r:id="rId46"/>
    <p:sldId id="406" r:id="rId47"/>
    <p:sldId id="407" r:id="rId48"/>
    <p:sldId id="408" r:id="rId49"/>
    <p:sldId id="409" r:id="rId50"/>
    <p:sldId id="410" r:id="rId51"/>
    <p:sldId id="419" r:id="rId52"/>
    <p:sldId id="420" r:id="rId53"/>
    <p:sldId id="418" r:id="rId54"/>
    <p:sldId id="411" r:id="rId55"/>
    <p:sldId id="412" r:id="rId56"/>
    <p:sldId id="413" r:id="rId57"/>
    <p:sldId id="414" r:id="rId58"/>
    <p:sldId id="415" r:id="rId59"/>
    <p:sldId id="405" r:id="rId60"/>
    <p:sldId id="421" r:id="rId61"/>
    <p:sldId id="422" r:id="rId62"/>
    <p:sldId id="423" r:id="rId63"/>
    <p:sldId id="424" r:id="rId64"/>
    <p:sldId id="425" r:id="rId65"/>
    <p:sldId id="426" r:id="rId66"/>
    <p:sldId id="427" r:id="rId67"/>
    <p:sldId id="428" r:id="rId68"/>
    <p:sldId id="382" r:id="rId69"/>
    <p:sldId id="336" r:id="rId70"/>
  </p:sldIdLst>
  <p:sldSz cx="9144000" cy="5143500" type="screen16x9"/>
  <p:notesSz cx="6858000" cy="9144000"/>
  <p:embeddedFontLst>
    <p:embeddedFont>
      <p:font typeface="Arvo"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Roboto Condensed" panose="020B0604020202020204" charset="0"/>
      <p:regular r:id="rId80"/>
      <p:bold r:id="rId81"/>
      <p:italic r:id="rId82"/>
      <p:boldItalic r:id="rId83"/>
    </p:embeddedFont>
    <p:embeddedFont>
      <p:font typeface="Roboto Condensed Light"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indra Thota" initials="PT" lastIdx="1" clrIdx="0">
    <p:extLst>
      <p:ext uri="{19B8F6BF-5375-455C-9EA6-DF929625EA0E}">
        <p15:presenceInfo xmlns:p15="http://schemas.microsoft.com/office/powerpoint/2012/main" userId="5065a85e8ed637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6600"/>
    <a:srgbClr val="FF00FF"/>
    <a:srgbClr val="33CC33"/>
    <a:srgbClr val="CCFF33"/>
    <a:srgbClr val="6699FF"/>
    <a:srgbClr val="99CC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0253" autoAdjust="0"/>
  </p:normalViewPr>
  <p:slideViewPr>
    <p:cSldViewPr snapToGrid="0">
      <p:cViewPr varScale="1">
        <p:scale>
          <a:sx n="102" d="100"/>
          <a:sy n="102" d="100"/>
        </p:scale>
        <p:origin x="950" y="72"/>
      </p:cViewPr>
      <p:guideLst/>
    </p:cSldViewPr>
  </p:slid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840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463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815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open standard protocol is one that  is publicly available and developed through a collaborative process.</a:t>
            </a:r>
          </a:p>
          <a:p>
            <a:r>
              <a:rPr lang="en-US" sz="1800" dirty="0"/>
              <a:t>A closed standard protocol is proprietary and owned by a specific organization or company.</a:t>
            </a:r>
          </a:p>
        </p:txBody>
      </p:sp>
    </p:spTree>
    <p:extLst>
      <p:ext uri="{BB962C8B-B14F-4D97-AF65-F5344CB8AC3E}">
        <p14:creationId xmlns:p14="http://schemas.microsoft.com/office/powerpoint/2010/main" val="428359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895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3435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en-US"/>
              <a:t>Click to edit Master title style</a:t>
            </a:r>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r>
              <a:rPr lang="en-US"/>
              <a:t>Click to edit Master subtitle style</a:t>
            </a:r>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256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pPr lvl="0"/>
            <a:r>
              <a:rPr lang="en-US"/>
              <a:t>Edit Master text styles</a:t>
            </a: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097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pPr lvl="0"/>
            <a:r>
              <a:rPr lang="en-US"/>
              <a:t>Edit Master text styles</a:t>
            </a: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4708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489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4272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6809154"/>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4" r:id="rId5"/>
    <p:sldLayoutId id="2147483685" r:id="rId6"/>
  </p:sldLayoutIdLst>
  <p:transition>
    <p:fade thruBlk="1"/>
  </p:transition>
  <p:hf sldNum="0"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0" y="1090178"/>
            <a:ext cx="7750969" cy="29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Internet of Things &amp; Its Applications</a:t>
            </a:r>
            <a:endParaRPr dirty="0"/>
          </a:p>
        </p:txBody>
      </p:sp>
      <p:sp>
        <p:nvSpPr>
          <p:cNvPr id="2" name="TextBox 1">
            <a:extLst>
              <a:ext uri="{FF2B5EF4-FFF2-40B4-BE49-F238E27FC236}">
                <a16:creationId xmlns:a16="http://schemas.microsoft.com/office/drawing/2014/main" id="{0E3F1168-A3F2-4B11-899B-D76369CC63B2}"/>
              </a:ext>
            </a:extLst>
          </p:cNvPr>
          <p:cNvSpPr txBox="1"/>
          <p:nvPr/>
        </p:nvSpPr>
        <p:spPr>
          <a:xfrm>
            <a:off x="6850856" y="4293394"/>
            <a:ext cx="2293144" cy="307777"/>
          </a:xfrm>
          <a:prstGeom prst="rect">
            <a:avLst/>
          </a:prstGeom>
          <a:noFill/>
        </p:spPr>
        <p:txBody>
          <a:bodyPr wrap="square" rtlCol="0">
            <a:spAutoFit/>
          </a:bodyPr>
          <a:lstStyle/>
          <a:p>
            <a:r>
              <a:rPr lang="en-US" b="1" dirty="0">
                <a:solidFill>
                  <a:srgbClr val="002060"/>
                </a:solidFill>
              </a:rPr>
              <a:t>Dr. Phanindra Thota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AA75D-500E-4E0A-85BB-2FB9DBC5635D}"/>
              </a:ext>
            </a:extLst>
          </p:cNvPr>
          <p:cNvPicPr>
            <a:picLocks noChangeAspect="1"/>
          </p:cNvPicPr>
          <p:nvPr/>
        </p:nvPicPr>
        <p:blipFill>
          <a:blip r:embed="rId2"/>
          <a:stretch>
            <a:fillRect/>
          </a:stretch>
        </p:blipFill>
        <p:spPr>
          <a:xfrm>
            <a:off x="22305" y="-26303"/>
            <a:ext cx="7589498" cy="5116926"/>
          </a:xfrm>
          <a:prstGeom prst="rect">
            <a:avLst/>
          </a:prstGeom>
        </p:spPr>
      </p:pic>
    </p:spTree>
    <p:extLst>
      <p:ext uri="{BB962C8B-B14F-4D97-AF65-F5344CB8AC3E}">
        <p14:creationId xmlns:p14="http://schemas.microsoft.com/office/powerpoint/2010/main" val="1201264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402CBA-D01A-43F4-A23D-284F5E1EC8EB}"/>
              </a:ext>
            </a:extLst>
          </p:cNvPr>
          <p:cNvSpPr/>
          <p:nvPr/>
        </p:nvSpPr>
        <p:spPr>
          <a:xfrm>
            <a:off x="0" y="0"/>
            <a:ext cx="9144000" cy="1318118"/>
          </a:xfrm>
          <a:prstGeom prst="rect">
            <a:avLst/>
          </a:prstGeom>
          <a:solidFill>
            <a:schemeClr val="bg1"/>
          </a:solidFill>
        </p:spPr>
        <p:txBody>
          <a:bodyPr wrap="square">
            <a:spAutoFit/>
          </a:bodyPr>
          <a:lstStyle/>
          <a:p>
            <a:pPr>
              <a:lnSpc>
                <a:spcPct val="200000"/>
              </a:lnSpc>
            </a:pPr>
            <a:r>
              <a:rPr lang="en-US" dirty="0"/>
              <a:t>IEEE 802.15.4 defines the frame structures </a:t>
            </a:r>
            <a:r>
              <a:rPr lang="en-US" b="1" dirty="0"/>
              <a:t>used for communication </a:t>
            </a:r>
            <a:r>
              <a:rPr lang="en-US" dirty="0"/>
              <a:t>in low-rate wireless personal area networks (LR-WPANs). These frames carry data, control information, and management messages between devices within the network. There are several types of frames in IEEE 802.15.4, each serving a specific purpose.</a:t>
            </a:r>
          </a:p>
        </p:txBody>
      </p:sp>
      <p:pic>
        <p:nvPicPr>
          <p:cNvPr id="3" name="Picture 2">
            <a:extLst>
              <a:ext uri="{FF2B5EF4-FFF2-40B4-BE49-F238E27FC236}">
                <a16:creationId xmlns:a16="http://schemas.microsoft.com/office/drawing/2014/main" id="{4BE990D2-1D56-4E5B-A74C-9388E3A7FEFD}"/>
              </a:ext>
            </a:extLst>
          </p:cNvPr>
          <p:cNvPicPr>
            <a:picLocks noChangeAspect="1"/>
          </p:cNvPicPr>
          <p:nvPr/>
        </p:nvPicPr>
        <p:blipFill>
          <a:blip r:embed="rId2"/>
          <a:stretch>
            <a:fillRect/>
          </a:stretch>
        </p:blipFill>
        <p:spPr>
          <a:xfrm>
            <a:off x="2308860" y="1416035"/>
            <a:ext cx="4153117" cy="3319968"/>
          </a:xfrm>
          <a:prstGeom prst="rect">
            <a:avLst/>
          </a:prstGeom>
        </p:spPr>
      </p:pic>
      <p:cxnSp>
        <p:nvCxnSpPr>
          <p:cNvPr id="5" name="Straight Arrow Connector 4">
            <a:extLst>
              <a:ext uri="{FF2B5EF4-FFF2-40B4-BE49-F238E27FC236}">
                <a16:creationId xmlns:a16="http://schemas.microsoft.com/office/drawing/2014/main" id="{B1C5D08F-C156-4C8B-B639-6F4739EFDE15}"/>
              </a:ext>
            </a:extLst>
          </p:cNvPr>
          <p:cNvCxnSpPr/>
          <p:nvPr/>
        </p:nvCxnSpPr>
        <p:spPr>
          <a:xfrm flipH="1">
            <a:off x="2087880" y="3779520"/>
            <a:ext cx="655320" cy="2209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A4A375-679E-40E1-A56C-CB5E919B053C}"/>
              </a:ext>
            </a:extLst>
          </p:cNvPr>
          <p:cNvSpPr txBox="1"/>
          <p:nvPr/>
        </p:nvSpPr>
        <p:spPr>
          <a:xfrm>
            <a:off x="1219200" y="3985260"/>
            <a:ext cx="708660" cy="307777"/>
          </a:xfrm>
          <a:prstGeom prst="rect">
            <a:avLst/>
          </a:prstGeom>
          <a:noFill/>
        </p:spPr>
        <p:txBody>
          <a:bodyPr wrap="square" rtlCol="0">
            <a:spAutoFit/>
          </a:bodyPr>
          <a:lstStyle/>
          <a:p>
            <a:r>
              <a:rPr lang="en-US" b="1" dirty="0"/>
              <a:t>DATA</a:t>
            </a:r>
          </a:p>
        </p:txBody>
      </p:sp>
    </p:spTree>
    <p:extLst>
      <p:ext uri="{BB962C8B-B14F-4D97-AF65-F5344CB8AC3E}">
        <p14:creationId xmlns:p14="http://schemas.microsoft.com/office/powerpoint/2010/main" val="33734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pic>
        <p:nvPicPr>
          <p:cNvPr id="3" name="Picture 2">
            <a:extLst>
              <a:ext uri="{FF2B5EF4-FFF2-40B4-BE49-F238E27FC236}">
                <a16:creationId xmlns:a16="http://schemas.microsoft.com/office/drawing/2014/main" id="{C062E53F-EB0E-4EB8-8623-C7FE2F35D76A}"/>
              </a:ext>
            </a:extLst>
          </p:cNvPr>
          <p:cNvPicPr>
            <a:picLocks noChangeAspect="1"/>
          </p:cNvPicPr>
          <p:nvPr/>
        </p:nvPicPr>
        <p:blipFill>
          <a:blip r:embed="rId3"/>
          <a:stretch>
            <a:fillRect/>
          </a:stretch>
        </p:blipFill>
        <p:spPr>
          <a:xfrm>
            <a:off x="0" y="0"/>
            <a:ext cx="8267700" cy="4468205"/>
          </a:xfrm>
          <a:prstGeom prst="rect">
            <a:avLst/>
          </a:prstGeom>
        </p:spPr>
      </p:pic>
      <p:sp>
        <p:nvSpPr>
          <p:cNvPr id="4" name="Rectangle 3">
            <a:extLst>
              <a:ext uri="{FF2B5EF4-FFF2-40B4-BE49-F238E27FC236}">
                <a16:creationId xmlns:a16="http://schemas.microsoft.com/office/drawing/2014/main" id="{3F0BA741-80FB-4CA9-8E21-47222442FCA4}"/>
              </a:ext>
            </a:extLst>
          </p:cNvPr>
          <p:cNvSpPr/>
          <p:nvPr/>
        </p:nvSpPr>
        <p:spPr>
          <a:xfrm>
            <a:off x="0" y="4442936"/>
            <a:ext cx="9144000" cy="830997"/>
          </a:xfrm>
          <a:prstGeom prst="rect">
            <a:avLst/>
          </a:prstGeom>
          <a:solidFill>
            <a:schemeClr val="bg1"/>
          </a:solidFill>
        </p:spPr>
        <p:txBody>
          <a:bodyPr wrap="square">
            <a:spAutoFit/>
          </a:bodyPr>
          <a:lstStyle/>
          <a:p>
            <a:pPr algn="ctr"/>
            <a:endParaRPr lang="en-US" sz="1600" b="1" dirty="0"/>
          </a:p>
          <a:p>
            <a:pPr algn="ctr"/>
            <a:r>
              <a:rPr lang="en-US" sz="1600" b="1" dirty="0"/>
              <a:t>The operational part of IEEE 802.15.4's protocol stack in comparison to the OSI stack</a:t>
            </a:r>
          </a:p>
          <a:p>
            <a:pPr algn="ctr"/>
            <a:endParaRPr lang="en-US" sz="1600" b="1" dirty="0"/>
          </a:p>
        </p:txBody>
      </p:sp>
    </p:spTree>
    <p:extLst>
      <p:ext uri="{BB962C8B-B14F-4D97-AF65-F5344CB8AC3E}">
        <p14:creationId xmlns:p14="http://schemas.microsoft.com/office/powerpoint/2010/main" val="12025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380DFBFA-03C4-4CCE-9018-EB3D1D9FAB2A}"/>
              </a:ext>
            </a:extLst>
          </p:cNvPr>
          <p:cNvSpPr/>
          <p:nvPr/>
        </p:nvSpPr>
        <p:spPr>
          <a:xfrm>
            <a:off x="0" y="0"/>
            <a:ext cx="9144000" cy="5016758"/>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sz="2000" dirty="0">
                <a:latin typeface="Roboto Condensed" panose="020B0604020202020204" charset="0"/>
                <a:ea typeface="Roboto Condensed" panose="020B0604020202020204" charset="0"/>
              </a:rPr>
              <a:t>The IEEE 802.15.4 standard represents the most popular standard for </a:t>
            </a:r>
            <a:r>
              <a:rPr lang="en-US" sz="2000" dirty="0" err="1"/>
              <a:t>for</a:t>
            </a:r>
            <a:r>
              <a:rPr lang="en-US" sz="2000" dirty="0"/>
              <a:t> </a:t>
            </a:r>
            <a:r>
              <a:rPr lang="en-US" sz="2000" b="1" dirty="0">
                <a:solidFill>
                  <a:srgbClr val="FF0000"/>
                </a:solidFill>
              </a:rPr>
              <a:t>L</a:t>
            </a:r>
            <a:r>
              <a:rPr lang="en-US" sz="2000" b="1" dirty="0">
                <a:solidFill>
                  <a:srgbClr val="3333FF"/>
                </a:solidFill>
              </a:rPr>
              <a:t>ow data </a:t>
            </a:r>
            <a:r>
              <a:rPr lang="en-US" sz="2000" b="1" dirty="0">
                <a:solidFill>
                  <a:srgbClr val="FF0000"/>
                </a:solidFill>
              </a:rPr>
              <a:t>R</a:t>
            </a:r>
            <a:r>
              <a:rPr lang="en-US" sz="2000" b="1" dirty="0">
                <a:solidFill>
                  <a:srgbClr val="3333FF"/>
                </a:solidFill>
              </a:rPr>
              <a:t>ate </a:t>
            </a:r>
            <a:r>
              <a:rPr lang="en-US" sz="2000" b="1" dirty="0">
                <a:solidFill>
                  <a:srgbClr val="FF0000"/>
                </a:solidFill>
              </a:rPr>
              <a:t>W</a:t>
            </a:r>
            <a:r>
              <a:rPr lang="en-US" sz="2000" b="1" dirty="0">
                <a:solidFill>
                  <a:srgbClr val="3333FF"/>
                </a:solidFill>
              </a:rPr>
              <a:t>ireless </a:t>
            </a:r>
            <a:r>
              <a:rPr lang="en-US" sz="2000" b="1" dirty="0">
                <a:solidFill>
                  <a:srgbClr val="FF0000"/>
                </a:solidFill>
              </a:rPr>
              <a:t>P</a:t>
            </a:r>
            <a:r>
              <a:rPr lang="en-US" sz="2000" b="1" dirty="0">
                <a:solidFill>
                  <a:srgbClr val="3333FF"/>
                </a:solidFill>
              </a:rPr>
              <a:t>ersonal </a:t>
            </a:r>
            <a:r>
              <a:rPr lang="en-US" sz="2000" b="1" dirty="0">
                <a:solidFill>
                  <a:srgbClr val="FF0000"/>
                </a:solidFill>
              </a:rPr>
              <a:t>A</a:t>
            </a:r>
            <a:r>
              <a:rPr lang="en-US" sz="2000" b="1" dirty="0">
                <a:solidFill>
                  <a:srgbClr val="3333FF"/>
                </a:solidFill>
              </a:rPr>
              <a:t>rea </a:t>
            </a:r>
            <a:r>
              <a:rPr lang="en-US" sz="2000" b="1" dirty="0">
                <a:solidFill>
                  <a:srgbClr val="FF0000"/>
                </a:solidFill>
              </a:rPr>
              <a:t>N</a:t>
            </a:r>
            <a:r>
              <a:rPr lang="en-US" sz="2000" b="1" dirty="0">
                <a:solidFill>
                  <a:srgbClr val="3333FF"/>
                </a:solidFill>
              </a:rPr>
              <a:t>etworks </a:t>
            </a:r>
            <a:r>
              <a:rPr lang="en-US" sz="2000" dirty="0">
                <a:latin typeface="Roboto Condensed" panose="020B0604020202020204" charset="0"/>
                <a:ea typeface="Roboto Condensed" panose="020B0604020202020204" charset="0"/>
              </a:rPr>
              <a:t>(LR-WPAN).</a:t>
            </a:r>
          </a:p>
          <a:p>
            <a:pPr marL="285750" indent="-285750" algn="just">
              <a:buFont typeface="Arial" panose="020B0604020202020204" pitchFamily="34" charset="0"/>
              <a:buChar char="•"/>
            </a:pPr>
            <a:endParaRPr lang="en-US" sz="2000"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r>
              <a:rPr lang="en-US" sz="2000" dirty="0">
                <a:latin typeface="Roboto Condensed" panose="020B0604020202020204" charset="0"/>
                <a:ea typeface="Roboto Condensed" panose="020B0604020202020204" charset="0"/>
              </a:rPr>
              <a:t>This standard uses only the first two layers physical and data link for operation along with two new layers above it:</a:t>
            </a:r>
          </a:p>
          <a:p>
            <a:pPr algn="just">
              <a:lnSpc>
                <a:spcPct val="200000"/>
              </a:lnSpc>
            </a:pPr>
            <a:r>
              <a:rPr lang="en-US" sz="2000" dirty="0">
                <a:latin typeface="Roboto Condensed" panose="020B0604020202020204" charset="0"/>
                <a:ea typeface="Roboto Condensed" panose="020B0604020202020204" charset="0"/>
              </a:rPr>
              <a:t>	1) Logical Link Control (LLC) </a:t>
            </a:r>
          </a:p>
          <a:p>
            <a:pPr algn="just">
              <a:lnSpc>
                <a:spcPct val="200000"/>
              </a:lnSpc>
            </a:pPr>
            <a:r>
              <a:rPr lang="en-US" sz="2000" dirty="0">
                <a:latin typeface="Roboto Condensed" panose="020B0604020202020204" charset="0"/>
                <a:ea typeface="Roboto Condensed" panose="020B0604020202020204" charset="0"/>
              </a:rPr>
              <a:t>	2) Service-Specific Convergence Sublayer (SSCS).</a:t>
            </a:r>
          </a:p>
          <a:p>
            <a:pPr marL="285750" indent="-285750" algn="just">
              <a:buFont typeface="Arial" panose="020B0604020202020204" pitchFamily="34" charset="0"/>
              <a:buChar char="•"/>
            </a:pPr>
            <a:endParaRPr lang="en-US" sz="2000"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r>
              <a:rPr lang="en-US" sz="2000" dirty="0">
                <a:latin typeface="Roboto Condensed" panose="020B0604020202020204" charset="0"/>
                <a:ea typeface="Roboto Condensed" panose="020B0604020202020204" charset="0"/>
              </a:rPr>
              <a:t>These  additional layers help in the communication of the lower layers with the upper layer</a:t>
            </a:r>
          </a:p>
          <a:p>
            <a:pPr marL="285750" indent="-285750" algn="just">
              <a:buFont typeface="Arial" panose="020B0604020202020204" pitchFamily="34" charset="0"/>
              <a:buChar char="•"/>
            </a:pPr>
            <a:endParaRPr lang="en-US" sz="2000" dirty="0">
              <a:latin typeface="Roboto Condensed" panose="020B0604020202020204" charset="0"/>
              <a:ea typeface="Roboto Condensed" panose="020B0604020202020204" charset="0"/>
            </a:endParaRPr>
          </a:p>
          <a:p>
            <a:pPr marL="285750" indent="-285750" algn="just">
              <a:buFont typeface="Arial" panose="020B0604020202020204" pitchFamily="34" charset="0"/>
              <a:buChar char="•"/>
            </a:pPr>
            <a:r>
              <a:rPr lang="en-US" sz="2000" dirty="0">
                <a:latin typeface="Roboto Condensed" panose="020B0604020202020204" charset="0"/>
                <a:ea typeface="Roboto Condensed" panose="020B0604020202020204" charset="0"/>
              </a:rPr>
              <a:t>Direct Sequence Spread Spectrum </a:t>
            </a:r>
            <a:r>
              <a:rPr lang="en-US" sz="2000" b="1" dirty="0">
                <a:solidFill>
                  <a:srgbClr val="FF0000"/>
                </a:solidFill>
                <a:latin typeface="Roboto Condensed" panose="020B0604020202020204" charset="0"/>
                <a:ea typeface="Roboto Condensed" panose="020B0604020202020204" charset="0"/>
              </a:rPr>
              <a:t>(DSSS) </a:t>
            </a:r>
            <a:r>
              <a:rPr lang="en-US" sz="2000" dirty="0">
                <a:latin typeface="Roboto Condensed" panose="020B0604020202020204" charset="0"/>
                <a:ea typeface="Roboto Condensed" panose="020B0604020202020204" charset="0"/>
              </a:rPr>
              <a:t>modulation technique is used in IEEE 802.15.4 for </a:t>
            </a:r>
            <a:r>
              <a:rPr lang="en-US" sz="2000" b="1" dirty="0">
                <a:solidFill>
                  <a:srgbClr val="3333FF"/>
                </a:solidFill>
                <a:latin typeface="Roboto Condensed" panose="020B0604020202020204" charset="0"/>
                <a:ea typeface="Roboto Condensed" panose="020B0604020202020204" charset="0"/>
              </a:rPr>
              <a:t>communication purposes</a:t>
            </a:r>
            <a:r>
              <a:rPr lang="en-US" sz="2000" dirty="0">
                <a:latin typeface="Roboto Condensed" panose="020B0604020202020204" charset="0"/>
                <a:ea typeface="Roboto Condensed" panose="020B0604020202020204" charset="0"/>
              </a:rPr>
              <a:t>, enabling a wider bandwidth of operation with enhanced security by the modulating pseudo-random noise signal.</a:t>
            </a:r>
          </a:p>
        </p:txBody>
      </p:sp>
    </p:spTree>
    <p:extLst>
      <p:ext uri="{BB962C8B-B14F-4D97-AF65-F5344CB8AC3E}">
        <p14:creationId xmlns:p14="http://schemas.microsoft.com/office/powerpoint/2010/main" val="401697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pic>
        <p:nvPicPr>
          <p:cNvPr id="2" name="Picture 1">
            <a:extLst>
              <a:ext uri="{FF2B5EF4-FFF2-40B4-BE49-F238E27FC236}">
                <a16:creationId xmlns:a16="http://schemas.microsoft.com/office/drawing/2014/main" id="{45F10DA2-51A0-4042-9527-4FD15A35CDE6}"/>
              </a:ext>
            </a:extLst>
          </p:cNvPr>
          <p:cNvPicPr>
            <a:picLocks noChangeAspect="1"/>
          </p:cNvPicPr>
          <p:nvPr/>
        </p:nvPicPr>
        <p:blipFill>
          <a:blip r:embed="rId3"/>
          <a:stretch>
            <a:fillRect/>
          </a:stretch>
        </p:blipFill>
        <p:spPr>
          <a:xfrm>
            <a:off x="0" y="0"/>
            <a:ext cx="8137003" cy="4576632"/>
          </a:xfrm>
          <a:prstGeom prst="rect">
            <a:avLst/>
          </a:prstGeom>
        </p:spPr>
      </p:pic>
      <p:sp>
        <p:nvSpPr>
          <p:cNvPr id="3" name="Rectangle 2">
            <a:extLst>
              <a:ext uri="{FF2B5EF4-FFF2-40B4-BE49-F238E27FC236}">
                <a16:creationId xmlns:a16="http://schemas.microsoft.com/office/drawing/2014/main" id="{BDCEE9F0-BBF1-4699-93E7-942153510624}"/>
              </a:ext>
            </a:extLst>
          </p:cNvPr>
          <p:cNvSpPr/>
          <p:nvPr/>
        </p:nvSpPr>
        <p:spPr>
          <a:xfrm>
            <a:off x="156258" y="4578780"/>
            <a:ext cx="8987741" cy="400110"/>
          </a:xfrm>
          <a:prstGeom prst="rect">
            <a:avLst/>
          </a:prstGeom>
          <a:solidFill>
            <a:schemeClr val="bg1"/>
          </a:solidFill>
        </p:spPr>
        <p:txBody>
          <a:bodyPr wrap="square">
            <a:spAutoFit/>
          </a:bodyPr>
          <a:lstStyle/>
          <a:p>
            <a:pPr algn="ctr"/>
            <a:r>
              <a:rPr lang="en-US" sz="2000" b="1" dirty="0">
                <a:latin typeface="CMSS10"/>
              </a:rPr>
              <a:t>The various device and network types supported in the IEEE 802.15.4 standard</a:t>
            </a:r>
            <a:endParaRPr lang="en-US" sz="2000" b="1" dirty="0"/>
          </a:p>
        </p:txBody>
      </p:sp>
    </p:spTree>
    <p:extLst>
      <p:ext uri="{BB962C8B-B14F-4D97-AF65-F5344CB8AC3E}">
        <p14:creationId xmlns:p14="http://schemas.microsoft.com/office/powerpoint/2010/main" val="48162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9853CC0E-27CD-41F7-89EE-C9CA99F1BC33}"/>
              </a:ext>
            </a:extLst>
          </p:cNvPr>
          <p:cNvSpPr/>
          <p:nvPr/>
        </p:nvSpPr>
        <p:spPr>
          <a:xfrm>
            <a:off x="0" y="0"/>
            <a:ext cx="9144000" cy="5201424"/>
          </a:xfrm>
          <a:prstGeom prst="rect">
            <a:avLst/>
          </a:prstGeom>
          <a:solidFill>
            <a:schemeClr val="bg1"/>
          </a:solidFill>
        </p:spPr>
        <p:txBody>
          <a:bodyPr wrap="square">
            <a:spAutoFit/>
          </a:bodyPr>
          <a:lstStyle/>
          <a:p>
            <a:r>
              <a:rPr lang="en-US" sz="2000" dirty="0">
                <a:latin typeface="URWPalladioL-Roma"/>
              </a:rPr>
              <a:t>The IEEE 802.15.4 standard supports two network types:</a:t>
            </a:r>
          </a:p>
          <a:p>
            <a:pPr marL="342900" indent="-342900">
              <a:lnSpc>
                <a:spcPct val="150000"/>
              </a:lnSpc>
              <a:buAutoNum type="arabicParenR"/>
            </a:pPr>
            <a:r>
              <a:rPr lang="en-US" sz="1800" dirty="0"/>
              <a:t>Beacon-enabled networks (Synchronous Communication)</a:t>
            </a:r>
          </a:p>
          <a:p>
            <a:pPr marL="342900" indent="-342900">
              <a:lnSpc>
                <a:spcPct val="150000"/>
              </a:lnSpc>
              <a:buAutoNum type="arabicParenR"/>
            </a:pPr>
            <a:r>
              <a:rPr lang="en-US" sz="1800" dirty="0"/>
              <a:t>Non-beacon-enabled networks ( Asynchronous Communication)</a:t>
            </a:r>
          </a:p>
          <a:p>
            <a:endParaRPr lang="en-US" dirty="0"/>
          </a:p>
          <a:p>
            <a:r>
              <a:rPr lang="en-US" sz="1600" b="1" dirty="0">
                <a:solidFill>
                  <a:srgbClr val="FF0000"/>
                </a:solidFill>
              </a:rPr>
              <a:t>1) Beacon-enabled networks</a:t>
            </a:r>
          </a:p>
          <a:p>
            <a:pPr marL="285750" indent="-285750" algn="just">
              <a:buFont typeface="Arial" panose="020B0604020202020204" pitchFamily="34" charset="0"/>
              <a:buChar char="•"/>
            </a:pPr>
            <a:r>
              <a:rPr lang="en-US" sz="1600" dirty="0"/>
              <a:t>In this mode, </a:t>
            </a:r>
            <a:r>
              <a:rPr lang="en-US" sz="1600" b="1" dirty="0">
                <a:solidFill>
                  <a:srgbClr val="3333FF"/>
                </a:solidFill>
              </a:rPr>
              <a:t>a coordinator node periodically sends out beacon frames </a:t>
            </a:r>
            <a:r>
              <a:rPr lang="en-US" sz="1600" dirty="0"/>
              <a:t>to synchronize the network and manage communication between devices. The beacons allow devices to know when to transmit or receive data, thus conserving energy by entering low-power modes between beacon intervals.</a:t>
            </a:r>
          </a:p>
          <a:p>
            <a:pPr algn="just"/>
            <a:endParaRPr lang="en-US" sz="1600" dirty="0"/>
          </a:p>
          <a:p>
            <a:pPr marL="285750" indent="-285750" algn="just">
              <a:buFont typeface="Arial" panose="020B0604020202020204" pitchFamily="34" charset="0"/>
              <a:buChar char="•"/>
            </a:pPr>
            <a:r>
              <a:rPr lang="en-US" sz="1600" dirty="0"/>
              <a:t>The communication is organized into a </a:t>
            </a:r>
            <a:r>
              <a:rPr lang="en-US" sz="1600" b="1" dirty="0" err="1">
                <a:solidFill>
                  <a:srgbClr val="3333FF"/>
                </a:solidFill>
              </a:rPr>
              <a:t>superframe</a:t>
            </a:r>
            <a:r>
              <a:rPr lang="en-US" sz="1600" b="1" dirty="0">
                <a:solidFill>
                  <a:srgbClr val="3333FF"/>
                </a:solidFill>
              </a:rPr>
              <a:t> structure</a:t>
            </a:r>
            <a:r>
              <a:rPr lang="en-US" sz="1600" dirty="0"/>
              <a:t>, which consists of an active period (when devices can communicate) and an optional inactive period (when devices can sleep to save power).</a:t>
            </a:r>
          </a:p>
          <a:p>
            <a:pPr algn="just"/>
            <a:endParaRPr lang="en-US" sz="1600" dirty="0"/>
          </a:p>
          <a:p>
            <a:pPr algn="just"/>
            <a:r>
              <a:rPr lang="en-US" sz="1600" b="1" dirty="0">
                <a:solidFill>
                  <a:srgbClr val="FF0000"/>
                </a:solidFill>
              </a:rPr>
              <a:t>2) Non-beacon-enabled networks</a:t>
            </a:r>
          </a:p>
          <a:p>
            <a:pPr marL="285750" indent="-285750" algn="just">
              <a:buFont typeface="Arial" panose="020B0604020202020204" pitchFamily="34" charset="0"/>
              <a:buChar char="•"/>
            </a:pPr>
            <a:r>
              <a:rPr lang="en-US" sz="1600" dirty="0"/>
              <a:t>In this mode, </a:t>
            </a:r>
            <a:r>
              <a:rPr lang="en-US" sz="1600" b="1" dirty="0">
                <a:solidFill>
                  <a:srgbClr val="3333FF"/>
                </a:solidFill>
              </a:rPr>
              <a:t>there are no periodic beacon frames</a:t>
            </a:r>
            <a:r>
              <a:rPr lang="en-US" sz="1600" dirty="0"/>
              <a:t>. Devices can transmit data at any time by using a Carrier Sense Multiple Access with Collision Avoidance (CSMA/CA) mechanism. This mode is </a:t>
            </a:r>
            <a:r>
              <a:rPr lang="en-US" sz="1600" b="1" dirty="0">
                <a:solidFill>
                  <a:srgbClr val="3333FF"/>
                </a:solidFill>
              </a:rPr>
              <a:t>less structured </a:t>
            </a:r>
            <a:r>
              <a:rPr lang="en-US" sz="1600" dirty="0"/>
              <a:t>and may be easier to implement but is typically </a:t>
            </a:r>
            <a:r>
              <a:rPr lang="en-US" sz="1600" b="1" dirty="0">
                <a:solidFill>
                  <a:srgbClr val="3333FF"/>
                </a:solidFill>
              </a:rPr>
              <a:t>less energy-efficient </a:t>
            </a:r>
            <a:r>
              <a:rPr lang="en-US" sz="1600" dirty="0"/>
              <a:t>than the beacon-enabled mode.</a:t>
            </a:r>
          </a:p>
        </p:txBody>
      </p:sp>
    </p:spTree>
    <p:extLst>
      <p:ext uri="{BB962C8B-B14F-4D97-AF65-F5344CB8AC3E}">
        <p14:creationId xmlns:p14="http://schemas.microsoft.com/office/powerpoint/2010/main" val="163031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45450525-9E29-4CD7-B315-9A5AB4821D6B}"/>
              </a:ext>
            </a:extLst>
          </p:cNvPr>
          <p:cNvSpPr/>
          <p:nvPr/>
        </p:nvSpPr>
        <p:spPr>
          <a:xfrm>
            <a:off x="7620" y="0"/>
            <a:ext cx="9136380" cy="1870512"/>
          </a:xfrm>
          <a:prstGeom prst="rect">
            <a:avLst/>
          </a:prstGeom>
          <a:solidFill>
            <a:schemeClr val="bg1"/>
          </a:solidFill>
        </p:spPr>
        <p:txBody>
          <a:bodyPr wrap="square">
            <a:spAutoFit/>
          </a:bodyPr>
          <a:lstStyle/>
          <a:p>
            <a:r>
              <a:rPr lang="en-US" sz="2400" dirty="0">
                <a:latin typeface="+mj-lt"/>
              </a:rPr>
              <a:t>The IEEE 802.15.4 standard supports two types of devices</a:t>
            </a:r>
          </a:p>
          <a:p>
            <a:endParaRPr lang="en-US" sz="2400" dirty="0">
              <a:latin typeface="URWPalladioL-Roma"/>
            </a:endParaRPr>
          </a:p>
          <a:p>
            <a:pPr marL="342900" indent="-342900">
              <a:lnSpc>
                <a:spcPct val="150000"/>
              </a:lnSpc>
              <a:buFont typeface="Arial"/>
              <a:buAutoNum type="arabicParenR"/>
            </a:pPr>
            <a:r>
              <a:rPr lang="en-US" sz="2400" b="1" dirty="0">
                <a:solidFill>
                  <a:srgbClr val="3333FF"/>
                </a:solidFill>
              </a:rPr>
              <a:t>Full Function Devices (FFD)</a:t>
            </a:r>
          </a:p>
          <a:p>
            <a:pPr marL="342900" indent="-342900">
              <a:lnSpc>
                <a:spcPct val="150000"/>
              </a:lnSpc>
              <a:buAutoNum type="arabicParenR"/>
            </a:pPr>
            <a:r>
              <a:rPr lang="en-US" sz="2400" b="1" dirty="0">
                <a:solidFill>
                  <a:srgbClr val="3333FF"/>
                </a:solidFill>
              </a:rPr>
              <a:t>Reduced Function Device (RFD) </a:t>
            </a:r>
          </a:p>
        </p:txBody>
      </p:sp>
    </p:spTree>
    <p:extLst>
      <p:ext uri="{BB962C8B-B14F-4D97-AF65-F5344CB8AC3E}">
        <p14:creationId xmlns:p14="http://schemas.microsoft.com/office/powerpoint/2010/main" val="3856508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B6862899-3638-4BB2-A0BD-8FEE126CF0C5}"/>
              </a:ext>
            </a:extLst>
          </p:cNvPr>
          <p:cNvSpPr/>
          <p:nvPr/>
        </p:nvSpPr>
        <p:spPr>
          <a:xfrm>
            <a:off x="0" y="0"/>
            <a:ext cx="9144000" cy="5001369"/>
          </a:xfrm>
          <a:prstGeom prst="rect">
            <a:avLst/>
          </a:prstGeom>
          <a:solidFill>
            <a:schemeClr val="bg1"/>
          </a:solidFill>
        </p:spPr>
        <p:txBody>
          <a:bodyPr wrap="square">
            <a:spAutoFit/>
          </a:bodyPr>
          <a:lstStyle/>
          <a:p>
            <a:pPr algn="ctr"/>
            <a:r>
              <a:rPr lang="en-US" sz="2000" b="1" dirty="0">
                <a:solidFill>
                  <a:srgbClr val="FF0000"/>
                </a:solidFill>
              </a:rPr>
              <a:t>Full Function Device (FFD) </a:t>
            </a:r>
          </a:p>
          <a:p>
            <a:r>
              <a:rPr lang="en-US" b="1" dirty="0">
                <a:solidFill>
                  <a:srgbClr val="FF0000"/>
                </a:solidFill>
              </a:rPr>
              <a:t>Capabilities: </a:t>
            </a:r>
          </a:p>
          <a:p>
            <a:r>
              <a:rPr lang="en-US" b="1" dirty="0">
                <a:solidFill>
                  <a:srgbClr val="3333FF"/>
                </a:solidFill>
              </a:rPr>
              <a:t>Network Roles:  </a:t>
            </a:r>
            <a:r>
              <a:rPr lang="en-US" dirty="0"/>
              <a:t>FFDs can operate in any of the three network roles: </a:t>
            </a:r>
          </a:p>
          <a:p>
            <a:pPr lvl="2">
              <a:lnSpc>
                <a:spcPct val="150000"/>
              </a:lnSpc>
            </a:pPr>
            <a:r>
              <a:rPr lang="en-US" dirty="0"/>
              <a:t>		1) Coordinator, </a:t>
            </a:r>
          </a:p>
          <a:p>
            <a:pPr>
              <a:lnSpc>
                <a:spcPct val="150000"/>
              </a:lnSpc>
            </a:pPr>
            <a:r>
              <a:rPr lang="en-US" dirty="0"/>
              <a:t>		2) PAN Coordinator,</a:t>
            </a:r>
          </a:p>
          <a:p>
            <a:pPr>
              <a:lnSpc>
                <a:spcPct val="150000"/>
              </a:lnSpc>
            </a:pPr>
            <a:r>
              <a:rPr lang="en-US" dirty="0"/>
              <a:t>		3) End Device.</a:t>
            </a:r>
          </a:p>
          <a:p>
            <a:r>
              <a:rPr lang="en-US" dirty="0"/>
              <a:t> 	1) </a:t>
            </a:r>
            <a:r>
              <a:rPr lang="en-US" b="1" dirty="0">
                <a:solidFill>
                  <a:srgbClr val="00B050"/>
                </a:solidFill>
              </a:rPr>
              <a:t>Coordinator: </a:t>
            </a:r>
            <a:r>
              <a:rPr lang="en-US" b="1" dirty="0">
                <a:solidFill>
                  <a:srgbClr val="3333FF"/>
                </a:solidFill>
              </a:rPr>
              <a:t>Manages the network</a:t>
            </a:r>
            <a:r>
              <a:rPr lang="en-US" dirty="0"/>
              <a:t>, including beacon transmission (in beacon-enabled mode)                           </a:t>
            </a:r>
          </a:p>
          <a:p>
            <a:r>
              <a:rPr lang="en-US" dirty="0"/>
              <a:t>                                              and device association.</a:t>
            </a:r>
          </a:p>
          <a:p>
            <a:r>
              <a:rPr lang="en-US" dirty="0"/>
              <a:t>	2) </a:t>
            </a:r>
            <a:r>
              <a:rPr lang="en-US" b="1" dirty="0">
                <a:solidFill>
                  <a:srgbClr val="00B050"/>
                </a:solidFill>
              </a:rPr>
              <a:t>PAN Coordinator: </a:t>
            </a:r>
            <a:r>
              <a:rPr lang="en-US" dirty="0"/>
              <a:t>A special type of Coordinator that initializes the network and acts as the </a:t>
            </a:r>
            <a:r>
              <a:rPr lang="en-US" b="1" dirty="0">
                <a:solidFill>
                  <a:srgbClr val="3333FF"/>
                </a:solidFill>
              </a:rPr>
              <a:t>central</a:t>
            </a:r>
            <a:r>
              <a:rPr lang="en-US" dirty="0">
                <a:solidFill>
                  <a:srgbClr val="3333FF"/>
                </a:solidFill>
              </a:rPr>
              <a:t> </a:t>
            </a:r>
            <a:r>
              <a:rPr lang="en-US" dirty="0"/>
              <a:t>	                                    </a:t>
            </a:r>
            <a:r>
              <a:rPr lang="en-US" b="1" dirty="0">
                <a:solidFill>
                  <a:srgbClr val="3333FF"/>
                </a:solidFill>
              </a:rPr>
              <a:t>controller</a:t>
            </a:r>
            <a:r>
              <a:rPr lang="en-US" dirty="0"/>
              <a:t>.</a:t>
            </a:r>
          </a:p>
          <a:p>
            <a:r>
              <a:rPr lang="en-US" dirty="0"/>
              <a:t>	3) </a:t>
            </a:r>
            <a:r>
              <a:rPr lang="en-US" b="1" dirty="0">
                <a:solidFill>
                  <a:srgbClr val="00B050"/>
                </a:solidFill>
              </a:rPr>
              <a:t>End Device: </a:t>
            </a:r>
            <a:r>
              <a:rPr lang="en-US" dirty="0"/>
              <a:t>Participates in the network but </a:t>
            </a:r>
            <a:r>
              <a:rPr lang="en-US" b="1" dirty="0">
                <a:solidFill>
                  <a:srgbClr val="3333FF"/>
                </a:solidFill>
              </a:rPr>
              <a:t>doesn't have routing capabilities</a:t>
            </a:r>
            <a:r>
              <a:rPr lang="en-US" dirty="0"/>
              <a:t>.</a:t>
            </a:r>
          </a:p>
          <a:p>
            <a:endParaRPr lang="en-US" dirty="0"/>
          </a:p>
          <a:p>
            <a:r>
              <a:rPr lang="en-US" b="1" dirty="0">
                <a:solidFill>
                  <a:srgbClr val="3333FF"/>
                </a:solidFill>
              </a:rPr>
              <a:t>Communication: </a:t>
            </a:r>
            <a:r>
              <a:rPr lang="en-US" dirty="0"/>
              <a:t>FFDs can communicate with any other device in the network, whether it's an FFD or RFD.</a:t>
            </a:r>
          </a:p>
          <a:p>
            <a:endParaRPr lang="en-US" dirty="0"/>
          </a:p>
          <a:p>
            <a:r>
              <a:rPr lang="en-US" b="1" dirty="0">
                <a:solidFill>
                  <a:srgbClr val="3333FF"/>
                </a:solidFill>
              </a:rPr>
              <a:t>Routing: </a:t>
            </a:r>
            <a:r>
              <a:rPr lang="en-US" dirty="0"/>
              <a:t>FFDs can forward messages between devices, acting as routers in a mesh or tree network topology.</a:t>
            </a:r>
          </a:p>
          <a:p>
            <a:endParaRPr lang="en-US" dirty="0"/>
          </a:p>
          <a:p>
            <a:r>
              <a:rPr lang="en-US" b="1" dirty="0">
                <a:solidFill>
                  <a:srgbClr val="3333FF"/>
                </a:solidFill>
              </a:rPr>
              <a:t>Energy Consumption: </a:t>
            </a:r>
            <a:r>
              <a:rPr lang="en-US" dirty="0"/>
              <a:t>Typically higher than RFDs due to their advanced capabilities and the possibility of remaining active for extended periods.</a:t>
            </a:r>
          </a:p>
          <a:p>
            <a:endParaRPr lang="en-US" dirty="0"/>
          </a:p>
          <a:p>
            <a:r>
              <a:rPr lang="en-US" b="1" dirty="0">
                <a:solidFill>
                  <a:srgbClr val="FF0000"/>
                </a:solidFill>
              </a:rPr>
              <a:t>Use Cases: </a:t>
            </a:r>
            <a:r>
              <a:rPr lang="en-US" dirty="0"/>
              <a:t>FFDs are used in scenarios requiring complex networking functions, such as routers in a mesh network or coordinators managing network communication.</a:t>
            </a:r>
          </a:p>
        </p:txBody>
      </p:sp>
    </p:spTree>
    <p:extLst>
      <p:ext uri="{BB962C8B-B14F-4D97-AF65-F5344CB8AC3E}">
        <p14:creationId xmlns:p14="http://schemas.microsoft.com/office/powerpoint/2010/main" val="3067548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6B925B07-F77F-4C08-9DE7-1D7C9FE629AC}"/>
              </a:ext>
            </a:extLst>
          </p:cNvPr>
          <p:cNvSpPr/>
          <p:nvPr/>
        </p:nvSpPr>
        <p:spPr>
          <a:xfrm>
            <a:off x="0" y="0"/>
            <a:ext cx="9144000" cy="3816429"/>
          </a:xfrm>
          <a:prstGeom prst="rect">
            <a:avLst/>
          </a:prstGeom>
          <a:solidFill>
            <a:schemeClr val="bg1"/>
          </a:solidFill>
        </p:spPr>
        <p:txBody>
          <a:bodyPr wrap="square">
            <a:spAutoFit/>
          </a:bodyPr>
          <a:lstStyle/>
          <a:p>
            <a:pPr algn="ctr"/>
            <a:r>
              <a:rPr lang="en-US" sz="2000" b="1" dirty="0">
                <a:solidFill>
                  <a:srgbClr val="FF0000"/>
                </a:solidFill>
              </a:rPr>
              <a:t>Reduced Function Device (RFD)</a:t>
            </a:r>
          </a:p>
          <a:p>
            <a:r>
              <a:rPr lang="en-US" b="1" dirty="0">
                <a:solidFill>
                  <a:srgbClr val="FF0000"/>
                </a:solidFill>
              </a:rPr>
              <a:t>Capabilities</a:t>
            </a:r>
          </a:p>
          <a:p>
            <a:endParaRPr lang="en-US" dirty="0"/>
          </a:p>
          <a:p>
            <a:r>
              <a:rPr lang="en-US" dirty="0"/>
              <a:t>	</a:t>
            </a:r>
            <a:r>
              <a:rPr lang="en-US" b="1" dirty="0">
                <a:solidFill>
                  <a:srgbClr val="3333FF"/>
                </a:solidFill>
              </a:rPr>
              <a:t>Network Roles: </a:t>
            </a:r>
            <a:r>
              <a:rPr lang="en-US" dirty="0"/>
              <a:t>RFDs are limited to being </a:t>
            </a:r>
            <a:r>
              <a:rPr lang="en-US" b="1" dirty="0">
                <a:solidFill>
                  <a:srgbClr val="FF0000"/>
                </a:solidFill>
              </a:rPr>
              <a:t>End Devices</a:t>
            </a:r>
            <a:r>
              <a:rPr lang="en-US" dirty="0"/>
              <a:t>. They do not have the capability to act as </a:t>
            </a:r>
          </a:p>
          <a:p>
            <a:r>
              <a:rPr lang="en-US" dirty="0"/>
              <a:t>                                              Coordinators or routers.</a:t>
            </a:r>
          </a:p>
          <a:p>
            <a:endParaRPr lang="en-US" dirty="0"/>
          </a:p>
          <a:p>
            <a:r>
              <a:rPr lang="en-US" dirty="0"/>
              <a:t>	</a:t>
            </a:r>
            <a:r>
              <a:rPr lang="en-US" b="1" dirty="0">
                <a:solidFill>
                  <a:srgbClr val="3333FF"/>
                </a:solidFill>
              </a:rPr>
              <a:t>Communication: </a:t>
            </a:r>
            <a:r>
              <a:rPr lang="en-US" dirty="0"/>
              <a:t>RFDs typically communicate with a single FFD (often the network Coordinator or a 	                              router) and cannot directly communicate with other RFDs or serve as routers.</a:t>
            </a:r>
          </a:p>
          <a:p>
            <a:endParaRPr lang="en-US" dirty="0"/>
          </a:p>
          <a:p>
            <a:r>
              <a:rPr lang="en-US" dirty="0"/>
              <a:t>	</a:t>
            </a:r>
            <a:r>
              <a:rPr lang="en-US" b="1" dirty="0">
                <a:solidFill>
                  <a:srgbClr val="3333FF"/>
                </a:solidFill>
              </a:rPr>
              <a:t>Simplicity: </a:t>
            </a:r>
            <a:r>
              <a:rPr lang="en-US" dirty="0"/>
              <a:t>RFDs are designed to be simple, low-cost devices with minimal functionality. They often                  </a:t>
            </a:r>
          </a:p>
          <a:p>
            <a:r>
              <a:rPr lang="en-US" dirty="0"/>
              <a:t>                                      operate in low-power mode and wake up only when necessary to send or receive data.</a:t>
            </a:r>
          </a:p>
          <a:p>
            <a:endParaRPr lang="en-US" dirty="0"/>
          </a:p>
          <a:p>
            <a:r>
              <a:rPr lang="en-US" dirty="0"/>
              <a:t>	</a:t>
            </a:r>
            <a:r>
              <a:rPr lang="en-US" b="1" dirty="0">
                <a:solidFill>
                  <a:srgbClr val="3333FF"/>
                </a:solidFill>
              </a:rPr>
              <a:t>Energy Consumption: </a:t>
            </a:r>
            <a:r>
              <a:rPr lang="en-US" dirty="0"/>
              <a:t>RFDs are optimized for low power consumption, making them suitable for </a:t>
            </a:r>
          </a:p>
          <a:p>
            <a:r>
              <a:rPr lang="en-US" dirty="0"/>
              <a:t>                                                          battery-operated devices that need to last a long time without recharging</a:t>
            </a:r>
          </a:p>
          <a:p>
            <a:endParaRPr lang="en-US" dirty="0"/>
          </a:p>
          <a:p>
            <a:r>
              <a:rPr lang="en-US" b="1" dirty="0">
                <a:solidFill>
                  <a:srgbClr val="FF0000"/>
                </a:solidFill>
              </a:rPr>
              <a:t>Use Cases: </a:t>
            </a:r>
            <a:r>
              <a:rPr lang="en-US" dirty="0"/>
              <a:t>RFDs are ideal for simple sensing or monitoring tasks where advanced networking capabilities are not needed, such as in basic sensor nodes or light switches.</a:t>
            </a:r>
          </a:p>
        </p:txBody>
      </p:sp>
    </p:spTree>
    <p:extLst>
      <p:ext uri="{BB962C8B-B14F-4D97-AF65-F5344CB8AC3E}">
        <p14:creationId xmlns:p14="http://schemas.microsoft.com/office/powerpoint/2010/main" val="272366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EE98C-CB11-4A2C-B0DE-09F600D020A2}"/>
              </a:ext>
            </a:extLst>
          </p:cNvPr>
          <p:cNvPicPr>
            <a:picLocks noChangeAspect="1"/>
          </p:cNvPicPr>
          <p:nvPr/>
        </p:nvPicPr>
        <p:blipFill>
          <a:blip r:embed="rId2"/>
          <a:stretch>
            <a:fillRect/>
          </a:stretch>
        </p:blipFill>
        <p:spPr>
          <a:xfrm>
            <a:off x="0" y="0"/>
            <a:ext cx="6980525" cy="4130398"/>
          </a:xfrm>
          <a:prstGeom prst="rect">
            <a:avLst/>
          </a:prstGeom>
        </p:spPr>
      </p:pic>
      <p:sp>
        <p:nvSpPr>
          <p:cNvPr id="3" name="Rectangle 2">
            <a:extLst>
              <a:ext uri="{FF2B5EF4-FFF2-40B4-BE49-F238E27FC236}">
                <a16:creationId xmlns:a16="http://schemas.microsoft.com/office/drawing/2014/main" id="{9AB9DCF7-B41F-40F4-8C98-7654B149184A}"/>
              </a:ext>
            </a:extLst>
          </p:cNvPr>
          <p:cNvSpPr/>
          <p:nvPr/>
        </p:nvSpPr>
        <p:spPr>
          <a:xfrm>
            <a:off x="515613" y="4294788"/>
            <a:ext cx="6195927" cy="400110"/>
          </a:xfrm>
          <a:prstGeom prst="rect">
            <a:avLst/>
          </a:prstGeom>
        </p:spPr>
        <p:txBody>
          <a:bodyPr wrap="none">
            <a:spAutoFit/>
          </a:bodyPr>
          <a:lstStyle/>
          <a:p>
            <a:r>
              <a:rPr lang="en-US" sz="2000" b="1" dirty="0">
                <a:latin typeface="CMSS10"/>
              </a:rPr>
              <a:t>The </a:t>
            </a:r>
            <a:r>
              <a:rPr lang="en-US" sz="2000" b="1" dirty="0">
                <a:solidFill>
                  <a:srgbClr val="FF0000"/>
                </a:solidFill>
                <a:latin typeface="CMSS10"/>
              </a:rPr>
              <a:t>Zigbee protocol </a:t>
            </a:r>
            <a:r>
              <a:rPr lang="en-US" sz="2000" b="1" dirty="0">
                <a:latin typeface="CMSS10"/>
              </a:rPr>
              <a:t>stack in comparison to the OSI stack</a:t>
            </a:r>
            <a:endParaRPr lang="en-US" sz="2000" b="1" dirty="0"/>
          </a:p>
        </p:txBody>
      </p:sp>
      <p:sp>
        <p:nvSpPr>
          <p:cNvPr id="5" name="Rectangle 4">
            <a:extLst>
              <a:ext uri="{FF2B5EF4-FFF2-40B4-BE49-F238E27FC236}">
                <a16:creationId xmlns:a16="http://schemas.microsoft.com/office/drawing/2014/main" id="{67C6E2B7-CD62-482A-BD22-7802FEEB1DEE}"/>
              </a:ext>
            </a:extLst>
          </p:cNvPr>
          <p:cNvSpPr/>
          <p:nvPr/>
        </p:nvSpPr>
        <p:spPr>
          <a:xfrm>
            <a:off x="6345043" y="433092"/>
            <a:ext cx="2724615" cy="954107"/>
          </a:xfrm>
          <a:prstGeom prst="rect">
            <a:avLst/>
          </a:prstGeom>
          <a:solidFill>
            <a:schemeClr val="accent2"/>
          </a:solidFill>
        </p:spPr>
        <p:txBody>
          <a:bodyPr wrap="square">
            <a:spAutoFit/>
          </a:bodyPr>
          <a:lstStyle/>
          <a:p>
            <a:r>
              <a:rPr lang="en-US" dirty="0">
                <a:solidFill>
                  <a:schemeClr val="bg1"/>
                </a:solidFill>
              </a:rPr>
              <a:t>The PHY and MAC layers of the </a:t>
            </a:r>
          </a:p>
          <a:p>
            <a:r>
              <a:rPr lang="en-US" dirty="0">
                <a:solidFill>
                  <a:schemeClr val="bg1"/>
                </a:solidFill>
              </a:rPr>
              <a:t>IEEE 802.15.4 standard </a:t>
            </a:r>
          </a:p>
          <a:p>
            <a:r>
              <a:rPr lang="en-US" dirty="0">
                <a:solidFill>
                  <a:schemeClr val="bg1"/>
                </a:solidFill>
              </a:rPr>
              <a:t>are used to build the </a:t>
            </a:r>
          </a:p>
          <a:p>
            <a:r>
              <a:rPr lang="en-US" dirty="0">
                <a:solidFill>
                  <a:schemeClr val="bg1"/>
                </a:solidFill>
              </a:rPr>
              <a:t>protocol for Zigbee architecture.</a:t>
            </a:r>
          </a:p>
        </p:txBody>
      </p:sp>
      <p:sp>
        <p:nvSpPr>
          <p:cNvPr id="6" name="Rectangle 5">
            <a:extLst>
              <a:ext uri="{FF2B5EF4-FFF2-40B4-BE49-F238E27FC236}">
                <a16:creationId xmlns:a16="http://schemas.microsoft.com/office/drawing/2014/main" id="{8B820A9E-7967-4039-B0C4-502B69482975}"/>
              </a:ext>
            </a:extLst>
          </p:cNvPr>
          <p:cNvSpPr/>
          <p:nvPr/>
        </p:nvSpPr>
        <p:spPr>
          <a:xfrm>
            <a:off x="6865044" y="3782520"/>
            <a:ext cx="2278956" cy="1169551"/>
          </a:xfrm>
          <a:prstGeom prst="rect">
            <a:avLst/>
          </a:prstGeom>
          <a:solidFill>
            <a:srgbClr val="002060"/>
          </a:solidFill>
        </p:spPr>
        <p:txBody>
          <a:bodyPr wrap="square">
            <a:spAutoFit/>
          </a:bodyPr>
          <a:lstStyle/>
          <a:p>
            <a:r>
              <a:rPr lang="en-US" dirty="0">
                <a:solidFill>
                  <a:schemeClr val="bg1"/>
                </a:solidFill>
              </a:rPr>
              <a:t>Zigbee handles two-way data transfer using two operational modes: </a:t>
            </a:r>
          </a:p>
          <a:p>
            <a:r>
              <a:rPr lang="en-US" dirty="0">
                <a:solidFill>
                  <a:schemeClr val="bg1"/>
                </a:solidFill>
              </a:rPr>
              <a:t>1) Non beacon mode</a:t>
            </a:r>
          </a:p>
          <a:p>
            <a:r>
              <a:rPr lang="en-US" dirty="0">
                <a:solidFill>
                  <a:schemeClr val="bg1"/>
                </a:solidFill>
              </a:rPr>
              <a:t>2) Beacon mode</a:t>
            </a:r>
          </a:p>
        </p:txBody>
      </p:sp>
    </p:spTree>
    <p:extLst>
      <p:ext uri="{BB962C8B-B14F-4D97-AF65-F5344CB8AC3E}">
        <p14:creationId xmlns:p14="http://schemas.microsoft.com/office/powerpoint/2010/main" val="97308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4" name="Google Shape;224;p14"/>
          <p:cNvSpPr txBox="1"/>
          <p:nvPr/>
        </p:nvSpPr>
        <p:spPr>
          <a:xfrm>
            <a:off x="463524" y="1278730"/>
            <a:ext cx="4622825" cy="185746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0" b="1" dirty="0">
                <a:solidFill>
                  <a:srgbClr val="3F5378"/>
                </a:solidFill>
                <a:latin typeface="Roboto Condensed"/>
                <a:ea typeface="Roboto Condensed"/>
                <a:sym typeface="Roboto Condensed"/>
              </a:rPr>
              <a:t>Unit-2</a:t>
            </a:r>
            <a:endParaRPr sz="12000" b="1" dirty="0">
              <a:solidFill>
                <a:srgbClr val="3F5378"/>
              </a:solidFill>
              <a:latin typeface="Roboto Condensed"/>
              <a:ea typeface="Roboto Condensed"/>
              <a:sym typeface="Roboto Condensed"/>
            </a:endParaRPr>
          </a:p>
        </p:txBody>
      </p:sp>
      <p:sp>
        <p:nvSpPr>
          <p:cNvPr id="4" name="Rectangle 3">
            <a:extLst>
              <a:ext uri="{FF2B5EF4-FFF2-40B4-BE49-F238E27FC236}">
                <a16:creationId xmlns:a16="http://schemas.microsoft.com/office/drawing/2014/main" id="{0C3F975E-01BF-40C1-ADA3-4673F2336BF0}"/>
              </a:ext>
            </a:extLst>
          </p:cNvPr>
          <p:cNvSpPr/>
          <p:nvPr/>
        </p:nvSpPr>
        <p:spPr>
          <a:xfrm>
            <a:off x="-1" y="2954311"/>
            <a:ext cx="7399421" cy="1446550"/>
          </a:xfrm>
          <a:prstGeom prst="rect">
            <a:avLst/>
          </a:prstGeom>
        </p:spPr>
        <p:txBody>
          <a:bodyPr wrap="square">
            <a:spAutoFit/>
          </a:bodyPr>
          <a:lstStyle/>
          <a:p>
            <a:r>
              <a:rPr lang="en-US" sz="4400" b="1" dirty="0">
                <a:solidFill>
                  <a:srgbClr val="FFC000"/>
                </a:solidFill>
                <a:latin typeface="Roboto Condensed" panose="020B0604020202020204" charset="0"/>
                <a:ea typeface="Roboto Condensed" panose="020B0604020202020204" charset="0"/>
              </a:rPr>
              <a:t>Connectivity &amp; </a:t>
            </a:r>
          </a:p>
          <a:p>
            <a:r>
              <a:rPr lang="en-US" sz="4400" b="1" dirty="0">
                <a:solidFill>
                  <a:srgbClr val="FFC000"/>
                </a:solidFill>
                <a:latin typeface="Roboto Condensed" panose="020B0604020202020204" charset="0"/>
                <a:ea typeface="Roboto Condensed" panose="020B0604020202020204" charset="0"/>
              </a:rPr>
              <a:t>Communication Technologies</a:t>
            </a:r>
          </a:p>
        </p:txBody>
      </p:sp>
      <p:pic>
        <p:nvPicPr>
          <p:cNvPr id="5" name="Picture 4">
            <a:extLst>
              <a:ext uri="{FF2B5EF4-FFF2-40B4-BE49-F238E27FC236}">
                <a16:creationId xmlns:a16="http://schemas.microsoft.com/office/drawing/2014/main" id="{0E8431A0-3ED8-4925-8F6D-38E2E8819AA5}"/>
              </a:ext>
            </a:extLst>
          </p:cNvPr>
          <p:cNvPicPr>
            <a:picLocks noChangeAspect="1"/>
          </p:cNvPicPr>
          <p:nvPr/>
        </p:nvPicPr>
        <p:blipFill>
          <a:blip r:embed="rId3"/>
          <a:stretch>
            <a:fillRect/>
          </a:stretch>
        </p:blipFill>
        <p:spPr>
          <a:xfrm>
            <a:off x="7983000" y="0"/>
            <a:ext cx="1161000" cy="1080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3" name="Rectangle 2">
            <a:extLst>
              <a:ext uri="{FF2B5EF4-FFF2-40B4-BE49-F238E27FC236}">
                <a16:creationId xmlns:a16="http://schemas.microsoft.com/office/drawing/2014/main" id="{D81B252F-00C5-4A10-8CD7-3C213A06C31C}"/>
              </a:ext>
            </a:extLst>
          </p:cNvPr>
          <p:cNvSpPr/>
          <p:nvPr/>
        </p:nvSpPr>
        <p:spPr>
          <a:xfrm>
            <a:off x="0" y="587298"/>
            <a:ext cx="9059779" cy="4401205"/>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b="1" dirty="0">
                <a:solidFill>
                  <a:srgbClr val="3333FF"/>
                </a:solidFill>
              </a:rPr>
              <a:t>Physical Layer</a:t>
            </a:r>
            <a:r>
              <a:rPr lang="en-US" dirty="0">
                <a:solidFill>
                  <a:srgbClr val="3333FF"/>
                </a:solidFill>
              </a:rPr>
              <a:t>: </a:t>
            </a:r>
            <a:r>
              <a:rPr lang="en-US" dirty="0"/>
              <a:t>This layer is tasked with </a:t>
            </a:r>
            <a:r>
              <a:rPr lang="en-US" b="1" dirty="0">
                <a:solidFill>
                  <a:srgbClr val="FF0000"/>
                </a:solidFill>
              </a:rPr>
              <a:t>transmitting and receiving signals</a:t>
            </a:r>
            <a:r>
              <a:rPr lang="en-US" dirty="0"/>
              <a:t>, and performing modulation and demodulation operations on them, respectively. The Zigbee physical layer consists of 3 bands made up of 27 channels: the 2.4 GHz band has 16 channels at 250 kbps the 868.3 MHz has one channel at 20 kbps; and the 902-928 MHz has ten channels at 40 kbps.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solidFill>
                  <a:srgbClr val="3333FF"/>
                </a:solidFill>
              </a:rPr>
              <a:t>MAC Layer</a:t>
            </a:r>
            <a:r>
              <a:rPr lang="en-US" dirty="0">
                <a:solidFill>
                  <a:srgbClr val="3333FF"/>
                </a:solidFill>
              </a:rPr>
              <a:t>: </a:t>
            </a:r>
            <a:r>
              <a:rPr lang="en-US" dirty="0"/>
              <a:t>This layer ensures channel access and reliability of data transmission. CSMA-CA is used for channel access and intra-channel interference avoidance. </a:t>
            </a:r>
            <a:r>
              <a:rPr lang="en-US" b="1" dirty="0">
                <a:solidFill>
                  <a:srgbClr val="FF0000"/>
                </a:solidFill>
              </a:rPr>
              <a:t>This layer handles communication synchronization using beacon frames</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solidFill>
                  <a:srgbClr val="3333FF"/>
                </a:solidFill>
              </a:rPr>
              <a:t>Network Layer</a:t>
            </a:r>
            <a:r>
              <a:rPr lang="en-US" dirty="0">
                <a:solidFill>
                  <a:srgbClr val="3333FF"/>
                </a:solidFill>
              </a:rPr>
              <a:t>:</a:t>
            </a:r>
            <a:r>
              <a:rPr lang="en-US" dirty="0"/>
              <a:t> This layer handles operations such as setting up the network, </a:t>
            </a:r>
            <a:r>
              <a:rPr lang="en-US" b="1" dirty="0">
                <a:solidFill>
                  <a:srgbClr val="FF0000"/>
                </a:solidFill>
              </a:rPr>
              <a:t>connecting and disconnecting the devices</a:t>
            </a:r>
            <a:r>
              <a:rPr lang="en-US" dirty="0"/>
              <a:t>, configuring the devices, and routing.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solidFill>
                  <a:srgbClr val="3333FF"/>
                </a:solidFill>
              </a:rPr>
              <a:t>Application Support Sub-Layer</a:t>
            </a:r>
            <a:r>
              <a:rPr lang="en-US" dirty="0"/>
              <a:t>: This layer handles the </a:t>
            </a:r>
            <a:r>
              <a:rPr lang="en-US" b="1" dirty="0">
                <a:solidFill>
                  <a:srgbClr val="FF0000"/>
                </a:solidFill>
              </a:rPr>
              <a:t>interfacing services</a:t>
            </a:r>
            <a:r>
              <a:rPr lang="en-US" b="1" dirty="0"/>
              <a:t>, </a:t>
            </a:r>
            <a:r>
              <a:rPr lang="en-US" b="1" dirty="0">
                <a:solidFill>
                  <a:srgbClr val="FF0000"/>
                </a:solidFill>
              </a:rPr>
              <a:t>control services</a:t>
            </a:r>
            <a:r>
              <a:rPr lang="en-US" b="1" dirty="0"/>
              <a:t>, </a:t>
            </a:r>
            <a:r>
              <a:rPr lang="en-US" b="1" dirty="0">
                <a:solidFill>
                  <a:srgbClr val="FF0000"/>
                </a:solidFill>
              </a:rPr>
              <a:t>bridge between network and other layers</a:t>
            </a:r>
            <a:r>
              <a:rPr lang="en-US" dirty="0"/>
              <a:t>, and enables the necessary services to interface with the lower layers for Zigbee device object (ZDO) and Zigbee application objects (ZAO). This layer is primarily tasked with data management services and is responsible for service-based device matching.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solidFill>
                  <a:srgbClr val="3333FF"/>
                </a:solidFill>
              </a:rPr>
              <a:t>Application Framework</a:t>
            </a:r>
            <a:r>
              <a:rPr lang="en-US" dirty="0">
                <a:solidFill>
                  <a:srgbClr val="3333FF"/>
                </a:solidFill>
              </a:rPr>
              <a:t>: </a:t>
            </a:r>
            <a:r>
              <a:rPr lang="en-US" dirty="0"/>
              <a:t>Two types of data services are provided by the application framework: provision of a key-value pair and generation of generic messages. A key-value pair is used for getting attributes within the application objects, whereas a generic message is a developer-defined structure.</a:t>
            </a:r>
          </a:p>
        </p:txBody>
      </p:sp>
    </p:spTree>
    <p:extLst>
      <p:ext uri="{BB962C8B-B14F-4D97-AF65-F5344CB8AC3E}">
        <p14:creationId xmlns:p14="http://schemas.microsoft.com/office/powerpoint/2010/main" val="1288741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pic>
        <p:nvPicPr>
          <p:cNvPr id="2" name="Picture 1">
            <a:extLst>
              <a:ext uri="{FF2B5EF4-FFF2-40B4-BE49-F238E27FC236}">
                <a16:creationId xmlns:a16="http://schemas.microsoft.com/office/drawing/2014/main" id="{45788726-B3D7-48EE-82C2-B0B0CF658AFA}"/>
              </a:ext>
            </a:extLst>
          </p:cNvPr>
          <p:cNvPicPr>
            <a:picLocks noChangeAspect="1"/>
          </p:cNvPicPr>
          <p:nvPr/>
        </p:nvPicPr>
        <p:blipFill>
          <a:blip r:embed="rId3"/>
          <a:stretch>
            <a:fillRect/>
          </a:stretch>
        </p:blipFill>
        <p:spPr>
          <a:xfrm>
            <a:off x="0" y="0"/>
            <a:ext cx="7453006" cy="4747671"/>
          </a:xfrm>
          <a:prstGeom prst="rect">
            <a:avLst/>
          </a:prstGeom>
        </p:spPr>
      </p:pic>
      <p:sp>
        <p:nvSpPr>
          <p:cNvPr id="3" name="Rectangle 2">
            <a:extLst>
              <a:ext uri="{FF2B5EF4-FFF2-40B4-BE49-F238E27FC236}">
                <a16:creationId xmlns:a16="http://schemas.microsoft.com/office/drawing/2014/main" id="{C748E731-DBB1-4CC4-ADB1-88D454F17911}"/>
              </a:ext>
            </a:extLst>
          </p:cNvPr>
          <p:cNvSpPr/>
          <p:nvPr/>
        </p:nvSpPr>
        <p:spPr>
          <a:xfrm>
            <a:off x="598448" y="4702055"/>
            <a:ext cx="6003073" cy="307777"/>
          </a:xfrm>
          <a:prstGeom prst="rect">
            <a:avLst/>
          </a:prstGeom>
        </p:spPr>
        <p:txBody>
          <a:bodyPr wrap="square">
            <a:spAutoFit/>
          </a:bodyPr>
          <a:lstStyle/>
          <a:p>
            <a:r>
              <a:rPr lang="en-US" b="1" dirty="0"/>
              <a:t>The </a:t>
            </a:r>
            <a:r>
              <a:rPr lang="en-US" b="1" dirty="0" err="1"/>
              <a:t>WirelessHART</a:t>
            </a:r>
            <a:r>
              <a:rPr lang="en-US" b="1" dirty="0"/>
              <a:t> protocol stack in comparison to the OSI stack</a:t>
            </a:r>
          </a:p>
        </p:txBody>
      </p:sp>
    </p:spTree>
    <p:extLst>
      <p:ext uri="{BB962C8B-B14F-4D97-AF65-F5344CB8AC3E}">
        <p14:creationId xmlns:p14="http://schemas.microsoft.com/office/powerpoint/2010/main" val="2583943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pic>
        <p:nvPicPr>
          <p:cNvPr id="2" name="Picture 1">
            <a:extLst>
              <a:ext uri="{FF2B5EF4-FFF2-40B4-BE49-F238E27FC236}">
                <a16:creationId xmlns:a16="http://schemas.microsoft.com/office/drawing/2014/main" id="{1AA34CAE-6384-4ACE-9F44-8F2A80D479C8}"/>
              </a:ext>
            </a:extLst>
          </p:cNvPr>
          <p:cNvPicPr>
            <a:picLocks noChangeAspect="1"/>
          </p:cNvPicPr>
          <p:nvPr/>
        </p:nvPicPr>
        <p:blipFill>
          <a:blip r:embed="rId3"/>
          <a:stretch>
            <a:fillRect/>
          </a:stretch>
        </p:blipFill>
        <p:spPr>
          <a:xfrm>
            <a:off x="0" y="0"/>
            <a:ext cx="3660624" cy="5143500"/>
          </a:xfrm>
          <a:prstGeom prst="rect">
            <a:avLst/>
          </a:prstGeom>
        </p:spPr>
      </p:pic>
      <p:sp>
        <p:nvSpPr>
          <p:cNvPr id="4" name="Rectangle 3">
            <a:extLst>
              <a:ext uri="{FF2B5EF4-FFF2-40B4-BE49-F238E27FC236}">
                <a16:creationId xmlns:a16="http://schemas.microsoft.com/office/drawing/2014/main" id="{C05B0AD1-8F23-4D02-A993-A39117B80DCA}"/>
              </a:ext>
            </a:extLst>
          </p:cNvPr>
          <p:cNvSpPr/>
          <p:nvPr/>
        </p:nvSpPr>
        <p:spPr>
          <a:xfrm>
            <a:off x="3679232" y="0"/>
            <a:ext cx="2725426" cy="369332"/>
          </a:xfrm>
          <a:prstGeom prst="rect">
            <a:avLst/>
          </a:prstGeom>
        </p:spPr>
        <p:txBody>
          <a:bodyPr wrap="none">
            <a:spAutoFit/>
          </a:bodyPr>
          <a:lstStyle/>
          <a:p>
            <a:r>
              <a:rPr lang="en-US" sz="1800" b="1" dirty="0">
                <a:solidFill>
                  <a:srgbClr val="FF0000"/>
                </a:solidFill>
                <a:latin typeface="CMSS10"/>
              </a:rPr>
              <a:t>The Z-Wave protocol stack</a:t>
            </a:r>
            <a:endParaRPr lang="en-US" sz="1800" b="1" dirty="0">
              <a:solidFill>
                <a:srgbClr val="FF0000"/>
              </a:solidFill>
            </a:endParaRPr>
          </a:p>
        </p:txBody>
      </p:sp>
    </p:spTree>
    <p:extLst>
      <p:ext uri="{BB962C8B-B14F-4D97-AF65-F5344CB8AC3E}">
        <p14:creationId xmlns:p14="http://schemas.microsoft.com/office/powerpoint/2010/main" val="202327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030AB-25FC-4D5B-A523-4A12C7BC572A}"/>
              </a:ext>
            </a:extLst>
          </p:cNvPr>
          <p:cNvSpPr/>
          <p:nvPr/>
        </p:nvSpPr>
        <p:spPr>
          <a:xfrm>
            <a:off x="0" y="0"/>
            <a:ext cx="9144000" cy="5233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4" name="Rectangle: Rounded Corners 3">
            <a:extLst>
              <a:ext uri="{FF2B5EF4-FFF2-40B4-BE49-F238E27FC236}">
                <a16:creationId xmlns:a16="http://schemas.microsoft.com/office/drawing/2014/main" id="{412BEA75-32DC-4291-9331-E83F43B94EFB}"/>
              </a:ext>
            </a:extLst>
          </p:cNvPr>
          <p:cNvSpPr/>
          <p:nvPr/>
        </p:nvSpPr>
        <p:spPr>
          <a:xfrm>
            <a:off x="0" y="193287"/>
            <a:ext cx="9144000" cy="11820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Zigbee: </a:t>
            </a:r>
            <a:r>
              <a:rPr lang="en-US" dirty="0">
                <a:solidFill>
                  <a:schemeClr val="tx1">
                    <a:lumMod val="50000"/>
                  </a:schemeClr>
                </a:solidFill>
              </a:rPr>
              <a:t>Primarily used for home automation, smart lighting, and other consumer electronics.</a:t>
            </a:r>
          </a:p>
          <a:p>
            <a:endParaRPr lang="en-US" dirty="0">
              <a:solidFill>
                <a:schemeClr val="tx1">
                  <a:lumMod val="50000"/>
                </a:schemeClr>
              </a:solidFill>
            </a:endParaRPr>
          </a:p>
          <a:p>
            <a:r>
              <a:rPr lang="en-US" b="1" dirty="0">
                <a:solidFill>
                  <a:srgbClr val="C00000"/>
                </a:solidFill>
              </a:rPr>
              <a:t>Mesh Networking:</a:t>
            </a:r>
            <a:r>
              <a:rPr lang="en-US" dirty="0">
                <a:solidFill>
                  <a:srgbClr val="C00000"/>
                </a:solidFill>
              </a:rPr>
              <a:t> </a:t>
            </a:r>
            <a:r>
              <a:rPr lang="en-US" dirty="0">
                <a:solidFill>
                  <a:schemeClr val="tx1">
                    <a:lumMod val="50000"/>
                  </a:schemeClr>
                </a:solidFill>
              </a:rPr>
              <a:t>Devices can communicate with each other, extending the network range.</a:t>
            </a:r>
          </a:p>
          <a:p>
            <a:endParaRPr lang="en-US" dirty="0">
              <a:solidFill>
                <a:schemeClr val="tx1">
                  <a:lumMod val="50000"/>
                </a:schemeClr>
              </a:solidFill>
            </a:endParaRPr>
          </a:p>
          <a:p>
            <a:r>
              <a:rPr lang="en-US" b="1" dirty="0">
                <a:solidFill>
                  <a:srgbClr val="C00000"/>
                </a:solidFill>
              </a:rPr>
              <a:t>Scalability:</a:t>
            </a:r>
            <a:r>
              <a:rPr lang="en-US" dirty="0">
                <a:solidFill>
                  <a:srgbClr val="C00000"/>
                </a:solidFill>
              </a:rPr>
              <a:t> </a:t>
            </a:r>
            <a:r>
              <a:rPr lang="en-US" dirty="0">
                <a:solidFill>
                  <a:schemeClr val="tx1">
                    <a:lumMod val="50000"/>
                  </a:schemeClr>
                </a:solidFill>
              </a:rPr>
              <a:t>Supports large networks with up to 65,000 devices.</a:t>
            </a:r>
          </a:p>
        </p:txBody>
      </p:sp>
      <p:sp>
        <p:nvSpPr>
          <p:cNvPr id="5" name="Rectangle: Rounded Corners 4">
            <a:extLst>
              <a:ext uri="{FF2B5EF4-FFF2-40B4-BE49-F238E27FC236}">
                <a16:creationId xmlns:a16="http://schemas.microsoft.com/office/drawing/2014/main" id="{55623B6F-FC91-4031-8CA5-B341115EC126}"/>
              </a:ext>
            </a:extLst>
          </p:cNvPr>
          <p:cNvSpPr/>
          <p:nvPr/>
        </p:nvSpPr>
        <p:spPr>
          <a:xfrm>
            <a:off x="0" y="1561171"/>
            <a:ext cx="9144000" cy="162807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b="1" dirty="0">
                <a:solidFill>
                  <a:srgbClr val="FFC000"/>
                </a:solidFill>
              </a:rPr>
              <a:t>Z-Wave </a:t>
            </a:r>
            <a:r>
              <a:rPr lang="en-US" dirty="0">
                <a:solidFill>
                  <a:srgbClr val="FFC000"/>
                </a:solidFill>
              </a:rPr>
              <a:t>: </a:t>
            </a:r>
            <a:r>
              <a:rPr lang="en-US" dirty="0"/>
              <a:t>Designed specifically for residential home automation.</a:t>
            </a:r>
          </a:p>
          <a:p>
            <a:endParaRPr lang="en-US" dirty="0"/>
          </a:p>
          <a:p>
            <a:r>
              <a:rPr lang="en-US" b="1" dirty="0">
                <a:solidFill>
                  <a:srgbClr val="FFC000"/>
                </a:solidFill>
              </a:rPr>
              <a:t>Mesh Networking:</a:t>
            </a:r>
            <a:r>
              <a:rPr lang="en-US" dirty="0">
                <a:solidFill>
                  <a:srgbClr val="FFC000"/>
                </a:solidFill>
              </a:rPr>
              <a:t> </a:t>
            </a:r>
            <a:r>
              <a:rPr lang="en-US" dirty="0"/>
              <a:t>Similar to Zigbee, Z-Wave devices create a mesh network, allowing signals to be </a:t>
            </a:r>
          </a:p>
          <a:p>
            <a:r>
              <a:rPr lang="en-US" dirty="0"/>
              <a:t>                                relayed through other devices.</a:t>
            </a:r>
          </a:p>
          <a:p>
            <a:endParaRPr lang="en-US" dirty="0"/>
          </a:p>
          <a:p>
            <a:r>
              <a:rPr lang="en-US" b="1" dirty="0">
                <a:solidFill>
                  <a:srgbClr val="FFC000"/>
                </a:solidFill>
              </a:rPr>
              <a:t>Scalability:</a:t>
            </a:r>
            <a:r>
              <a:rPr lang="en-US" dirty="0">
                <a:solidFill>
                  <a:srgbClr val="FFC000"/>
                </a:solidFill>
              </a:rPr>
              <a:t> </a:t>
            </a:r>
            <a:r>
              <a:rPr lang="en-US" dirty="0"/>
              <a:t>Supports up to 232 devices in a network, typically sufficient for most residential setups.</a:t>
            </a:r>
          </a:p>
        </p:txBody>
      </p:sp>
      <p:sp>
        <p:nvSpPr>
          <p:cNvPr id="6" name="Rectangle: Rounded Corners 5">
            <a:extLst>
              <a:ext uri="{FF2B5EF4-FFF2-40B4-BE49-F238E27FC236}">
                <a16:creationId xmlns:a16="http://schemas.microsoft.com/office/drawing/2014/main" id="{38418ABA-8AF6-4BD1-B6DA-4CE97838EAE4}"/>
              </a:ext>
            </a:extLst>
          </p:cNvPr>
          <p:cNvSpPr/>
          <p:nvPr/>
        </p:nvSpPr>
        <p:spPr>
          <a:xfrm>
            <a:off x="1" y="3441081"/>
            <a:ext cx="9143999" cy="17024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rgbClr val="FF0000"/>
                </a:solidFill>
              </a:rPr>
              <a:t>Wireless Hart : </a:t>
            </a:r>
            <a:r>
              <a:rPr lang="en-US" dirty="0">
                <a:solidFill>
                  <a:schemeClr val="bg2">
                    <a:lumMod val="50000"/>
                  </a:schemeClr>
                </a:solidFill>
              </a:rPr>
              <a:t>Tailored for industrial automation and process control in harsh environments.</a:t>
            </a:r>
          </a:p>
          <a:p>
            <a:endParaRPr lang="en-US" dirty="0">
              <a:solidFill>
                <a:schemeClr val="bg2">
                  <a:lumMod val="50000"/>
                </a:schemeClr>
              </a:solidFill>
            </a:endParaRPr>
          </a:p>
          <a:p>
            <a:r>
              <a:rPr lang="en-US" b="1" dirty="0">
                <a:solidFill>
                  <a:srgbClr val="FF0000"/>
                </a:solidFill>
              </a:rPr>
              <a:t>Mesh Networking:</a:t>
            </a:r>
            <a:r>
              <a:rPr lang="en-US" dirty="0">
                <a:solidFill>
                  <a:srgbClr val="FF0000"/>
                </a:solidFill>
              </a:rPr>
              <a:t> </a:t>
            </a:r>
            <a:r>
              <a:rPr lang="en-US" dirty="0">
                <a:solidFill>
                  <a:schemeClr val="bg2">
                    <a:lumMod val="50000"/>
                  </a:schemeClr>
                </a:solidFill>
              </a:rPr>
              <a:t>Uses a self-organizing and self-healing mesh network for multiple communication paths, ensuring high reliability.</a:t>
            </a:r>
          </a:p>
          <a:p>
            <a:endParaRPr lang="en-US" dirty="0">
              <a:solidFill>
                <a:schemeClr val="bg2">
                  <a:lumMod val="50000"/>
                </a:schemeClr>
              </a:solidFill>
            </a:endParaRPr>
          </a:p>
          <a:p>
            <a:r>
              <a:rPr lang="en-US" b="1" dirty="0">
                <a:solidFill>
                  <a:srgbClr val="FF0000"/>
                </a:solidFill>
              </a:rPr>
              <a:t>Scalability:</a:t>
            </a:r>
            <a:r>
              <a:rPr lang="en-US" dirty="0">
                <a:solidFill>
                  <a:srgbClr val="FF0000"/>
                </a:solidFill>
              </a:rPr>
              <a:t> </a:t>
            </a:r>
            <a:r>
              <a:rPr lang="en-US" dirty="0">
                <a:solidFill>
                  <a:schemeClr val="bg2">
                    <a:lumMod val="50000"/>
                  </a:schemeClr>
                </a:solidFill>
              </a:rPr>
              <a:t>Typically used in smaller, highly reliable networks compared to Zigbee, but optimized for industrial environments.</a:t>
            </a:r>
          </a:p>
        </p:txBody>
      </p:sp>
    </p:spTree>
    <p:extLst>
      <p:ext uri="{BB962C8B-B14F-4D97-AF65-F5344CB8AC3E}">
        <p14:creationId xmlns:p14="http://schemas.microsoft.com/office/powerpoint/2010/main" val="201193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3"/>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9E9DF427-09DC-4ED7-B94A-A7747343F2CB}"/>
              </a:ext>
            </a:extLst>
          </p:cNvPr>
          <p:cNvSpPr/>
          <p:nvPr/>
        </p:nvSpPr>
        <p:spPr>
          <a:xfrm>
            <a:off x="0" y="742295"/>
            <a:ext cx="4523873" cy="4401205"/>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dirty="0">
                <a:solidFill>
                  <a:srgbClr val="080809"/>
                </a:solidFill>
                <a:latin typeface="PT Serif"/>
              </a:rPr>
              <a:t>Zigbee communication protocol is an </a:t>
            </a:r>
            <a:r>
              <a:rPr lang="en-US" b="1" dirty="0">
                <a:solidFill>
                  <a:srgbClr val="3333FF"/>
                </a:solidFill>
                <a:latin typeface="PT Serif"/>
              </a:rPr>
              <a:t>open standard protocol</a:t>
            </a:r>
            <a:r>
              <a:rPr lang="en-US" dirty="0">
                <a:solidFill>
                  <a:srgbClr val="080809"/>
                </a:solidFill>
                <a:latin typeface="PT Serif"/>
              </a:rPr>
              <a:t> used on mesh networks for wireless communication between smart devices at home, offices, hospitals, etc. This means that with the Zigbee protocol, signals can hop from one Zigbee device to another in an open structure without connecting each device to a central hub (</a:t>
            </a:r>
            <a:r>
              <a:rPr lang="en-US" dirty="0" err="1">
                <a:solidFill>
                  <a:srgbClr val="080809"/>
                </a:solidFill>
                <a:latin typeface="PT Serif"/>
              </a:rPr>
              <a:t>Wifi</a:t>
            </a:r>
            <a:r>
              <a:rPr lang="en-US" dirty="0">
                <a:solidFill>
                  <a:srgbClr val="080809"/>
                </a:solidFill>
                <a:latin typeface="PT Serif"/>
              </a:rPr>
              <a:t>).</a:t>
            </a:r>
          </a:p>
          <a:p>
            <a:pPr marL="285750" indent="-285750" algn="just">
              <a:buFont typeface="Arial" panose="020B0604020202020204" pitchFamily="34" charset="0"/>
              <a:buChar char="•"/>
            </a:pPr>
            <a:endParaRPr lang="en-US" dirty="0">
              <a:solidFill>
                <a:srgbClr val="080809"/>
              </a:solidFill>
              <a:latin typeface="PT Serif"/>
            </a:endParaRPr>
          </a:p>
          <a:p>
            <a:pPr marL="285750" indent="-285750" algn="just">
              <a:buFont typeface="Arial" panose="020B0604020202020204" pitchFamily="34" charset="0"/>
              <a:buChar char="•"/>
            </a:pPr>
            <a:r>
              <a:rPr lang="en-US" dirty="0"/>
              <a:t>The Zigbee protocol is built on IEEE 802.15.4 protocol standard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makes the protocol functional in many use cases like home automation, building automation, medical care, gaming, etc.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makes the protocol functional in many use cases like home automation, building automation, medical care, gaming, etc.</a:t>
            </a:r>
          </a:p>
          <a:p>
            <a:pPr marL="285750" indent="-285750" algn="just">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14141CFE-E158-4DA4-A3B4-4E910B97BD3E}"/>
              </a:ext>
            </a:extLst>
          </p:cNvPr>
          <p:cNvSpPr/>
          <p:nvPr/>
        </p:nvSpPr>
        <p:spPr>
          <a:xfrm>
            <a:off x="4740442" y="742295"/>
            <a:ext cx="4403558" cy="4401205"/>
          </a:xfrm>
          <a:prstGeom prst="rect">
            <a:avLst/>
          </a:prstGeom>
          <a:solidFill>
            <a:schemeClr val="accent1">
              <a:lumMod val="20000"/>
              <a:lumOff val="80000"/>
            </a:schemeClr>
          </a:solidFill>
        </p:spPr>
        <p:txBody>
          <a:bodyPr wrap="square">
            <a:spAutoFit/>
          </a:bodyPr>
          <a:lstStyle/>
          <a:p>
            <a:pPr marL="285750" indent="-285750" algn="just">
              <a:buFont typeface="Arial" panose="020B0604020202020204" pitchFamily="34" charset="0"/>
              <a:buChar char="•"/>
            </a:pPr>
            <a:r>
              <a:rPr lang="en-US" dirty="0"/>
              <a:t>Z-Wave is a </a:t>
            </a:r>
            <a:r>
              <a:rPr lang="en-US" b="1" dirty="0">
                <a:solidFill>
                  <a:srgbClr val="3333FF"/>
                </a:solidFill>
              </a:rPr>
              <a:t>close standard protocol </a:t>
            </a:r>
            <a:r>
              <a:rPr lang="en-US" dirty="0"/>
              <a:t>used on mesh networks for wireless communication between intelligent devices at home, offices, and other places.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protocol supports communication between devices in a closed network. This means that one cannot access the governing code of Z-Wave publicly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protocol supports communication between devices in a closed network. This means that one cannot access the governing code of Z-Wave publicly.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protocol supports communication between devices in a closed network. This means that one cannot access the governing code of Z-Wave publicly.</a:t>
            </a:r>
          </a:p>
          <a:p>
            <a:pPr marL="285750" indent="-285750" algn="just">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87CA770A-E870-46E9-967E-031A80048795}"/>
              </a:ext>
            </a:extLst>
          </p:cNvPr>
          <p:cNvSpPr/>
          <p:nvPr/>
        </p:nvSpPr>
        <p:spPr>
          <a:xfrm>
            <a:off x="1507760" y="269392"/>
            <a:ext cx="928459" cy="369332"/>
          </a:xfrm>
          <a:prstGeom prst="rect">
            <a:avLst/>
          </a:prstGeom>
          <a:solidFill>
            <a:schemeClr val="bg1"/>
          </a:solidFill>
        </p:spPr>
        <p:txBody>
          <a:bodyPr wrap="none">
            <a:spAutoFit/>
          </a:bodyPr>
          <a:lstStyle/>
          <a:p>
            <a:r>
              <a:rPr lang="en-US" sz="1800" b="1" dirty="0">
                <a:solidFill>
                  <a:srgbClr val="FF0000"/>
                </a:solidFill>
                <a:latin typeface="PT Serif"/>
              </a:rPr>
              <a:t>Zigbee</a:t>
            </a:r>
            <a:endParaRPr lang="en-US" sz="1800" b="1" dirty="0">
              <a:solidFill>
                <a:srgbClr val="FF0000"/>
              </a:solidFill>
            </a:endParaRPr>
          </a:p>
        </p:txBody>
      </p:sp>
      <p:sp>
        <p:nvSpPr>
          <p:cNvPr id="6" name="Rectangle 5">
            <a:extLst>
              <a:ext uri="{FF2B5EF4-FFF2-40B4-BE49-F238E27FC236}">
                <a16:creationId xmlns:a16="http://schemas.microsoft.com/office/drawing/2014/main" id="{0B338B2B-01F3-42A0-A0D3-1245E58EC0A0}"/>
              </a:ext>
            </a:extLst>
          </p:cNvPr>
          <p:cNvSpPr/>
          <p:nvPr/>
        </p:nvSpPr>
        <p:spPr>
          <a:xfrm>
            <a:off x="6429165" y="209919"/>
            <a:ext cx="1005403" cy="369332"/>
          </a:xfrm>
          <a:prstGeom prst="rect">
            <a:avLst/>
          </a:prstGeom>
        </p:spPr>
        <p:txBody>
          <a:bodyPr wrap="none">
            <a:spAutoFit/>
          </a:bodyPr>
          <a:lstStyle/>
          <a:p>
            <a:r>
              <a:rPr lang="en-US" sz="1800" b="1" dirty="0">
                <a:solidFill>
                  <a:srgbClr val="FF0000"/>
                </a:solidFill>
                <a:latin typeface="PT Serif"/>
              </a:rPr>
              <a:t>Z-Wave</a:t>
            </a:r>
            <a:endParaRPr lang="en-US" sz="1800" b="1" dirty="0">
              <a:solidFill>
                <a:srgbClr val="FF0000"/>
              </a:solidFill>
            </a:endParaRPr>
          </a:p>
        </p:txBody>
      </p:sp>
    </p:spTree>
    <p:extLst>
      <p:ext uri="{BB962C8B-B14F-4D97-AF65-F5344CB8AC3E}">
        <p14:creationId xmlns:p14="http://schemas.microsoft.com/office/powerpoint/2010/main" val="2040434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E320660C-AACB-4CE2-B01F-92F720786132}"/>
              </a:ext>
            </a:extLst>
          </p:cNvPr>
          <p:cNvSpPr/>
          <p:nvPr/>
        </p:nvSpPr>
        <p:spPr>
          <a:xfrm>
            <a:off x="0" y="1096759"/>
            <a:ext cx="9144000" cy="4031873"/>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sz="1600" dirty="0" err="1">
                <a:solidFill>
                  <a:schemeClr val="tx1"/>
                </a:solidFill>
              </a:rPr>
              <a:t>WirelessHART</a:t>
            </a:r>
            <a:r>
              <a:rPr lang="en-US" sz="1600" dirty="0">
                <a:solidFill>
                  <a:schemeClr val="tx1"/>
                </a:solidFill>
              </a:rPr>
              <a:t> is a radio communications protocol that adds wireless capabilities to the HART protocol while maintaining compatibility with existing HART devices, commands, and tools.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err="1">
                <a:solidFill>
                  <a:schemeClr val="tx1"/>
                </a:solidFill>
              </a:rPr>
              <a:t>WirelessHART</a:t>
            </a:r>
            <a:r>
              <a:rPr lang="en-US" sz="1600" dirty="0">
                <a:solidFill>
                  <a:schemeClr val="tx1"/>
                </a:solidFill>
              </a:rPr>
              <a:t> utilizes a time synchronized, self-organizing, and self-healing mesh architecture.</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err="1">
                <a:solidFill>
                  <a:schemeClr val="tx1"/>
                </a:solidFill>
              </a:rPr>
              <a:t>WirelessHART</a:t>
            </a:r>
            <a:r>
              <a:rPr lang="en-US" sz="1600" dirty="0">
                <a:solidFill>
                  <a:schemeClr val="tx1"/>
                </a:solidFill>
              </a:rPr>
              <a:t> supports operation in the 2.4 GHz ISM (license free) band using IEEE 802.15.4 standard radios.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In a </a:t>
            </a:r>
            <a:r>
              <a:rPr lang="en-US" sz="1600" dirty="0" err="1">
                <a:solidFill>
                  <a:schemeClr val="tx1"/>
                </a:solidFill>
              </a:rPr>
              <a:t>WirelessHART</a:t>
            </a:r>
            <a:r>
              <a:rPr lang="en-US" sz="1600" dirty="0">
                <a:solidFill>
                  <a:schemeClr val="tx1"/>
                </a:solidFill>
              </a:rPr>
              <a:t> network, every participating device simultaneously works as a signal source and a repeater.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Through the routing of the individual signals across the entire network, a wide network structure becomes possible.</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Repeaters (routers) can be strategically placed to expand a network's reach throughout the facility or field application</a:t>
            </a:r>
            <a:r>
              <a:rPr lang="en-US" dirty="0">
                <a:solidFill>
                  <a:schemeClr val="tx1"/>
                </a:solidFill>
              </a:rPr>
              <a:t>.</a:t>
            </a:r>
          </a:p>
        </p:txBody>
      </p:sp>
      <p:sp>
        <p:nvSpPr>
          <p:cNvPr id="3" name="Rectangle 2">
            <a:extLst>
              <a:ext uri="{FF2B5EF4-FFF2-40B4-BE49-F238E27FC236}">
                <a16:creationId xmlns:a16="http://schemas.microsoft.com/office/drawing/2014/main" id="{3778B1EF-9E91-4CE9-99AD-50A825DF48F3}"/>
              </a:ext>
            </a:extLst>
          </p:cNvPr>
          <p:cNvSpPr/>
          <p:nvPr/>
        </p:nvSpPr>
        <p:spPr>
          <a:xfrm>
            <a:off x="3177687" y="299131"/>
            <a:ext cx="1952779" cy="400110"/>
          </a:xfrm>
          <a:prstGeom prst="rect">
            <a:avLst/>
          </a:prstGeom>
        </p:spPr>
        <p:txBody>
          <a:bodyPr wrap="none">
            <a:spAutoFit/>
          </a:bodyPr>
          <a:lstStyle/>
          <a:p>
            <a:r>
              <a:rPr lang="en-US" sz="2000" b="1" dirty="0" err="1">
                <a:solidFill>
                  <a:srgbClr val="FF0000"/>
                </a:solidFill>
              </a:rPr>
              <a:t>WirelessHART</a:t>
            </a:r>
            <a:endParaRPr lang="en-US" sz="2000" b="1" dirty="0">
              <a:solidFill>
                <a:srgbClr val="FF0000"/>
              </a:solidFill>
            </a:endParaRPr>
          </a:p>
        </p:txBody>
      </p:sp>
    </p:spTree>
    <p:extLst>
      <p:ext uri="{BB962C8B-B14F-4D97-AF65-F5344CB8AC3E}">
        <p14:creationId xmlns:p14="http://schemas.microsoft.com/office/powerpoint/2010/main" val="1966988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F15C-4896-4A25-95AE-8F7D16644F8D}"/>
              </a:ext>
            </a:extLst>
          </p:cNvPr>
          <p:cNvSpPr/>
          <p:nvPr/>
        </p:nvSpPr>
        <p:spPr>
          <a:xfrm>
            <a:off x="74341" y="583064"/>
            <a:ext cx="8749990" cy="4478662"/>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US" sz="1600" dirty="0"/>
              <a:t>RFID stands for radio frequency identification. </a:t>
            </a:r>
          </a:p>
          <a:p>
            <a:pPr marL="285750" indent="-285750">
              <a:lnSpc>
                <a:spcPct val="150000"/>
              </a:lnSpc>
              <a:buFont typeface="Arial" panose="020B0604020202020204" pitchFamily="34" charset="0"/>
              <a:buChar char="•"/>
            </a:pPr>
            <a:r>
              <a:rPr lang="en-US" sz="1600" dirty="0"/>
              <a:t>This technology uses tags and readers for communication. </a:t>
            </a:r>
          </a:p>
          <a:p>
            <a:pPr marL="285750" indent="-285750">
              <a:lnSpc>
                <a:spcPct val="150000"/>
              </a:lnSpc>
              <a:buFont typeface="Arial" panose="020B0604020202020204" pitchFamily="34" charset="0"/>
              <a:buChar char="•"/>
            </a:pPr>
            <a:r>
              <a:rPr lang="en-US" sz="1600" dirty="0"/>
              <a:t>RFID tags have data encoded onto them digitally.</a:t>
            </a:r>
          </a:p>
          <a:p>
            <a:pPr marL="285750" indent="-285750">
              <a:lnSpc>
                <a:spcPct val="150000"/>
              </a:lnSpc>
              <a:buFont typeface="Arial" panose="020B0604020202020204" pitchFamily="34" charset="0"/>
              <a:buChar char="•"/>
            </a:pPr>
            <a:r>
              <a:rPr lang="en-US" sz="1600" dirty="0"/>
              <a:t>The RFID readers can read the values encoded in these tags without physically touching them.</a:t>
            </a:r>
          </a:p>
          <a:p>
            <a:pPr marL="285750" indent="-285750">
              <a:lnSpc>
                <a:spcPct val="150000"/>
              </a:lnSpc>
              <a:buFont typeface="Arial" panose="020B0604020202020204" pitchFamily="34" charset="0"/>
              <a:buChar char="•"/>
            </a:pPr>
            <a:r>
              <a:rPr lang="en-US" sz="1600" dirty="0"/>
              <a:t>RFID systems are capable of automatically categorizing objects. </a:t>
            </a:r>
          </a:p>
          <a:p>
            <a:pPr marL="285750" indent="-285750">
              <a:lnSpc>
                <a:spcPct val="150000"/>
              </a:lnSpc>
              <a:buFont typeface="Arial" panose="020B0604020202020204" pitchFamily="34" charset="0"/>
              <a:buChar char="•"/>
            </a:pPr>
            <a:r>
              <a:rPr lang="en-US" sz="1600" dirty="0"/>
              <a:t>Categorization tasks such as </a:t>
            </a:r>
            <a:r>
              <a:rPr lang="en-US" sz="1600" b="1" dirty="0">
                <a:solidFill>
                  <a:srgbClr val="FF0000"/>
                </a:solidFill>
              </a:rPr>
              <a:t>identifying tags</a:t>
            </a:r>
            <a:r>
              <a:rPr lang="en-US" sz="1600" dirty="0"/>
              <a:t>, </a:t>
            </a:r>
            <a:r>
              <a:rPr lang="en-US" sz="1600" b="1" dirty="0">
                <a:solidFill>
                  <a:srgbClr val="FF0000"/>
                </a:solidFill>
              </a:rPr>
              <a:t>reading data</a:t>
            </a:r>
            <a:r>
              <a:rPr lang="en-US" sz="1600" dirty="0"/>
              <a:t>, and </a:t>
            </a:r>
            <a:r>
              <a:rPr lang="en-US" sz="1600" b="1" dirty="0">
                <a:solidFill>
                  <a:srgbClr val="FF0000"/>
                </a:solidFill>
              </a:rPr>
              <a:t>feeding the read data </a:t>
            </a:r>
            <a:r>
              <a:rPr lang="en-US" sz="1600" dirty="0"/>
              <a:t>directly into computer systems through radio waves outline the operation of RFID systems. </a:t>
            </a:r>
          </a:p>
          <a:p>
            <a:pPr marL="285750" indent="-285750">
              <a:lnSpc>
                <a:spcPct val="150000"/>
              </a:lnSpc>
              <a:buFont typeface="Arial" panose="020B0604020202020204" pitchFamily="34" charset="0"/>
              <a:buChar char="•"/>
            </a:pPr>
            <a:r>
              <a:rPr lang="en-US" sz="1600" dirty="0"/>
              <a:t>Typically, RFID systems are made up of three components: </a:t>
            </a:r>
          </a:p>
          <a:p>
            <a:pPr lvl="1">
              <a:lnSpc>
                <a:spcPct val="150000"/>
              </a:lnSpc>
            </a:pPr>
            <a:r>
              <a:rPr lang="en-US" sz="1600" dirty="0"/>
              <a:t>	</a:t>
            </a:r>
            <a:r>
              <a:rPr lang="en-US" dirty="0"/>
              <a:t>1) RFID tag or smart label</a:t>
            </a:r>
          </a:p>
          <a:p>
            <a:pPr lvl="1">
              <a:lnSpc>
                <a:spcPct val="150000"/>
              </a:lnSpc>
            </a:pPr>
            <a:r>
              <a:rPr lang="en-US" dirty="0"/>
              <a:t>	2) RFID reader</a:t>
            </a:r>
          </a:p>
          <a:p>
            <a:pPr lvl="1">
              <a:lnSpc>
                <a:spcPct val="150000"/>
              </a:lnSpc>
            </a:pPr>
            <a:r>
              <a:rPr lang="en-US" dirty="0"/>
              <a:t>	3) Antenna.</a:t>
            </a:r>
          </a:p>
        </p:txBody>
      </p:sp>
      <p:sp>
        <p:nvSpPr>
          <p:cNvPr id="4" name="Rectangle 3">
            <a:extLst>
              <a:ext uri="{FF2B5EF4-FFF2-40B4-BE49-F238E27FC236}">
                <a16:creationId xmlns:a16="http://schemas.microsoft.com/office/drawing/2014/main" id="{48CD2C18-4582-446B-A642-4EE079A9BCFD}"/>
              </a:ext>
            </a:extLst>
          </p:cNvPr>
          <p:cNvSpPr/>
          <p:nvPr/>
        </p:nvSpPr>
        <p:spPr>
          <a:xfrm>
            <a:off x="3787256" y="90976"/>
            <a:ext cx="902811" cy="461665"/>
          </a:xfrm>
          <a:prstGeom prst="rect">
            <a:avLst/>
          </a:prstGeom>
        </p:spPr>
        <p:txBody>
          <a:bodyPr wrap="none">
            <a:spAutoFit/>
          </a:bodyPr>
          <a:lstStyle/>
          <a:p>
            <a:r>
              <a:rPr lang="en-US" sz="2400" b="1" dirty="0">
                <a:solidFill>
                  <a:srgbClr val="FF0000"/>
                </a:solidFill>
              </a:rPr>
              <a:t>RFID</a:t>
            </a:r>
          </a:p>
        </p:txBody>
      </p:sp>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Tree>
    <p:extLst>
      <p:ext uri="{BB962C8B-B14F-4D97-AF65-F5344CB8AC3E}">
        <p14:creationId xmlns:p14="http://schemas.microsoft.com/office/powerpoint/2010/main" val="2926933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96E8BA-FB3F-4144-A5D3-D5D366AA441F}"/>
              </a:ext>
            </a:extLst>
          </p:cNvPr>
          <p:cNvPicPr>
            <a:picLocks noChangeAspect="1"/>
          </p:cNvPicPr>
          <p:nvPr/>
        </p:nvPicPr>
        <p:blipFill>
          <a:blip r:embed="rId2"/>
          <a:stretch>
            <a:fillRect/>
          </a:stretch>
        </p:blipFill>
        <p:spPr>
          <a:xfrm>
            <a:off x="0" y="0"/>
            <a:ext cx="8774854" cy="5143500"/>
          </a:xfrm>
          <a:prstGeom prst="rect">
            <a:avLst/>
          </a:prstGeom>
        </p:spPr>
      </p:pic>
      <p:pic>
        <p:nvPicPr>
          <p:cNvPr id="3" name="Picture 2">
            <a:extLst>
              <a:ext uri="{FF2B5EF4-FFF2-40B4-BE49-F238E27FC236}">
                <a16:creationId xmlns:a16="http://schemas.microsoft.com/office/drawing/2014/main" id="{24F75276-B191-486F-9574-0B6E1CDEF3EB}"/>
              </a:ext>
            </a:extLst>
          </p:cNvPr>
          <p:cNvPicPr>
            <a:picLocks noChangeAspect="1"/>
          </p:cNvPicPr>
          <p:nvPr/>
        </p:nvPicPr>
        <p:blipFill>
          <a:blip r:embed="rId3"/>
          <a:stretch>
            <a:fillRect/>
          </a:stretch>
        </p:blipFill>
        <p:spPr>
          <a:xfrm>
            <a:off x="8324103" y="0"/>
            <a:ext cx="819897" cy="763260"/>
          </a:xfrm>
          <a:prstGeom prst="rect">
            <a:avLst/>
          </a:prstGeom>
        </p:spPr>
      </p:pic>
    </p:spTree>
    <p:extLst>
      <p:ext uri="{BB962C8B-B14F-4D97-AF65-F5344CB8AC3E}">
        <p14:creationId xmlns:p14="http://schemas.microsoft.com/office/powerpoint/2010/main" val="3431802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91823844-C976-4365-90BE-CDBEF19BB45C}"/>
              </a:ext>
            </a:extLst>
          </p:cNvPr>
          <p:cNvSpPr/>
          <p:nvPr/>
        </p:nvSpPr>
        <p:spPr>
          <a:xfrm>
            <a:off x="0" y="721113"/>
            <a:ext cx="9144000" cy="4109330"/>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US" sz="1600" dirty="0"/>
              <a:t>In RFID, the tags consist of an integrated circuit and an antenna, enclosed in a protective casing to protect from wear and tear and environmental effects. </a:t>
            </a:r>
          </a:p>
          <a:p>
            <a:pPr marL="285750" indent="-285750">
              <a:lnSpc>
                <a:spcPct val="150000"/>
              </a:lnSpc>
              <a:buFont typeface="Arial" panose="020B0604020202020204" pitchFamily="34" charset="0"/>
              <a:buChar char="•"/>
            </a:pPr>
            <a:r>
              <a:rPr lang="en-US" sz="1600" dirty="0"/>
              <a:t>These tags can be either active or passive. </a:t>
            </a:r>
          </a:p>
          <a:p>
            <a:pPr marL="285750" indent="-285750">
              <a:lnSpc>
                <a:spcPct val="150000"/>
              </a:lnSpc>
              <a:buFont typeface="Arial" panose="020B0604020202020204" pitchFamily="34" charset="0"/>
              <a:buChar char="•"/>
            </a:pPr>
            <a:r>
              <a:rPr lang="en-US" sz="1600" b="1" dirty="0">
                <a:solidFill>
                  <a:srgbClr val="FF0000"/>
                </a:solidFill>
              </a:rPr>
              <a:t>Passive tags </a:t>
            </a:r>
            <a:r>
              <a:rPr lang="en-US" sz="1600" dirty="0"/>
              <a:t>find common usage in a variety of applications due to its low cost; however, it has to be powered using an RFID reader before data transmission. </a:t>
            </a:r>
          </a:p>
          <a:p>
            <a:pPr marL="285750" indent="-285750">
              <a:lnSpc>
                <a:spcPct val="150000"/>
              </a:lnSpc>
              <a:buFont typeface="Arial" panose="020B0604020202020204" pitchFamily="34" charset="0"/>
              <a:buChar char="•"/>
            </a:pPr>
            <a:r>
              <a:rPr lang="en-US" sz="1600" b="1" dirty="0">
                <a:solidFill>
                  <a:srgbClr val="FF0000"/>
                </a:solidFill>
              </a:rPr>
              <a:t>Active tags </a:t>
            </a:r>
            <a:r>
              <a:rPr lang="en-US" sz="1600" dirty="0"/>
              <a:t>have their own power sources and do not need external activation by readers.</a:t>
            </a:r>
          </a:p>
          <a:p>
            <a:pPr marL="285750" indent="-285750">
              <a:lnSpc>
                <a:spcPct val="150000"/>
              </a:lnSpc>
              <a:buFont typeface="Arial" panose="020B0604020202020204" pitchFamily="34" charset="0"/>
              <a:buChar char="•"/>
            </a:pPr>
            <a:r>
              <a:rPr lang="en-US" sz="1600" b="1" dirty="0">
                <a:solidFill>
                  <a:srgbClr val="FF0000"/>
                </a:solidFill>
              </a:rPr>
              <a:t>Tags</a:t>
            </a:r>
            <a:r>
              <a:rPr lang="en-US" sz="1600" dirty="0"/>
              <a:t> are used for transmitting the data to an RFID interrogator or an RFID reader.</a:t>
            </a:r>
          </a:p>
          <a:p>
            <a:pPr marL="285750" indent="-285750">
              <a:lnSpc>
                <a:spcPct val="150000"/>
              </a:lnSpc>
              <a:buFont typeface="Arial" panose="020B0604020202020204" pitchFamily="34" charset="0"/>
              <a:buChar char="•"/>
            </a:pPr>
            <a:r>
              <a:rPr lang="en-US" sz="1600" dirty="0"/>
              <a:t>The radio waves are then converted to a more usable form of data by this reader. </a:t>
            </a:r>
          </a:p>
          <a:p>
            <a:pPr marL="285750" indent="-285750">
              <a:lnSpc>
                <a:spcPct val="150000"/>
              </a:lnSpc>
              <a:buFont typeface="Arial" panose="020B0604020202020204" pitchFamily="34" charset="0"/>
              <a:buChar char="•"/>
            </a:pPr>
            <a:r>
              <a:rPr lang="en-US" sz="1600" dirty="0"/>
              <a:t>A host computer system accesses the collected data on the reader by a communication technology such as Wi-Fi or Ethernet. The data on the host system is finally updated onto a database. </a:t>
            </a:r>
          </a:p>
        </p:txBody>
      </p:sp>
    </p:spTree>
    <p:extLst>
      <p:ext uri="{BB962C8B-B14F-4D97-AF65-F5344CB8AC3E}">
        <p14:creationId xmlns:p14="http://schemas.microsoft.com/office/powerpoint/2010/main" val="969282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4" name="Rectangle 3">
            <a:extLst>
              <a:ext uri="{FF2B5EF4-FFF2-40B4-BE49-F238E27FC236}">
                <a16:creationId xmlns:a16="http://schemas.microsoft.com/office/drawing/2014/main" id="{AF15B8A3-A8E6-4E16-B076-CECA0C7C4365}"/>
              </a:ext>
            </a:extLst>
          </p:cNvPr>
          <p:cNvSpPr/>
          <p:nvPr/>
        </p:nvSpPr>
        <p:spPr>
          <a:xfrm>
            <a:off x="3787256" y="90976"/>
            <a:ext cx="817853" cy="461665"/>
          </a:xfrm>
          <a:prstGeom prst="rect">
            <a:avLst/>
          </a:prstGeom>
        </p:spPr>
        <p:txBody>
          <a:bodyPr wrap="none">
            <a:spAutoFit/>
          </a:bodyPr>
          <a:lstStyle/>
          <a:p>
            <a:r>
              <a:rPr lang="en-US" sz="2400" b="1" dirty="0">
                <a:solidFill>
                  <a:srgbClr val="FF0000"/>
                </a:solidFill>
              </a:rPr>
              <a:t>NFC</a:t>
            </a:r>
          </a:p>
        </p:txBody>
      </p:sp>
      <p:sp>
        <p:nvSpPr>
          <p:cNvPr id="3" name="Rectangle 2">
            <a:extLst>
              <a:ext uri="{FF2B5EF4-FFF2-40B4-BE49-F238E27FC236}">
                <a16:creationId xmlns:a16="http://schemas.microsoft.com/office/drawing/2014/main" id="{1D78D0AE-96E8-4CB5-B763-3ED7FD46AA9A}"/>
              </a:ext>
            </a:extLst>
          </p:cNvPr>
          <p:cNvSpPr/>
          <p:nvPr/>
        </p:nvSpPr>
        <p:spPr>
          <a:xfrm>
            <a:off x="0" y="564995"/>
            <a:ext cx="9144000" cy="4576702"/>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US" dirty="0"/>
              <a:t>Near field communication (NFC) </a:t>
            </a:r>
            <a:r>
              <a:rPr lang="en-US" b="1" dirty="0">
                <a:solidFill>
                  <a:srgbClr val="FF0000"/>
                </a:solidFill>
              </a:rPr>
              <a:t>peer-to-peer </a:t>
            </a:r>
            <a:r>
              <a:rPr lang="en-US" dirty="0"/>
              <a:t>(P2P) data exchange network. </a:t>
            </a:r>
          </a:p>
          <a:p>
            <a:pPr marL="285750" indent="-285750">
              <a:lnSpc>
                <a:spcPct val="150000"/>
              </a:lnSpc>
              <a:buFont typeface="Arial" panose="020B0604020202020204" pitchFamily="34" charset="0"/>
              <a:buChar char="•"/>
            </a:pPr>
            <a:r>
              <a:rPr lang="en-US" dirty="0"/>
              <a:t>Communication between NFC devices is achieved by the </a:t>
            </a:r>
            <a:r>
              <a:rPr lang="en-US" b="1" dirty="0">
                <a:solidFill>
                  <a:srgbClr val="FF0000"/>
                </a:solidFill>
              </a:rPr>
              <a:t>principle of magnetic induction</a:t>
            </a:r>
            <a:r>
              <a:rPr lang="en-US" dirty="0"/>
              <a:t>, whenever the devices are brought close to one another. </a:t>
            </a:r>
          </a:p>
          <a:p>
            <a:pPr marL="285750" indent="-285750">
              <a:lnSpc>
                <a:spcPct val="150000"/>
              </a:lnSpc>
              <a:buFont typeface="Arial" panose="020B0604020202020204" pitchFamily="34" charset="0"/>
              <a:buChar char="•"/>
            </a:pPr>
            <a:r>
              <a:rPr lang="en-US" dirty="0"/>
              <a:t>NFC can also be used with other wireless technologies such as Wi-Fi after establishing and configuring the P2P network. </a:t>
            </a:r>
          </a:p>
          <a:p>
            <a:pPr marL="285750" indent="-285750">
              <a:lnSpc>
                <a:spcPct val="150000"/>
              </a:lnSpc>
              <a:buFont typeface="Arial" panose="020B0604020202020204" pitchFamily="34" charset="0"/>
              <a:buChar char="•"/>
            </a:pPr>
            <a:r>
              <a:rPr lang="en-US" dirty="0"/>
              <a:t>The communication between compatible devices requires a pair of transmitting and receiving devices. </a:t>
            </a:r>
          </a:p>
          <a:p>
            <a:pPr marL="285750" indent="-285750">
              <a:lnSpc>
                <a:spcPct val="150000"/>
              </a:lnSpc>
              <a:buFont typeface="Arial" panose="020B0604020202020204" pitchFamily="34" charset="0"/>
              <a:buChar char="•"/>
            </a:pPr>
            <a:r>
              <a:rPr lang="en-US" dirty="0"/>
              <a:t>NFC devices can be grouped into two types: 1) passive NFC and 2) active NFC</a:t>
            </a:r>
          </a:p>
          <a:p>
            <a:pPr marL="285750" indent="-285750">
              <a:lnSpc>
                <a:spcPct val="150000"/>
              </a:lnSpc>
              <a:buFont typeface="Arial" panose="020B0604020202020204" pitchFamily="34" charset="0"/>
              <a:buChar char="•"/>
            </a:pPr>
            <a:r>
              <a:rPr lang="en-US" dirty="0"/>
              <a:t>A small electric current is emitted by the NFC reader, which creates a magnetic field that acts as a bridge in the physical space between two NFC devices. </a:t>
            </a:r>
          </a:p>
          <a:p>
            <a:pPr marL="285750" indent="-285750">
              <a:lnSpc>
                <a:spcPct val="150000"/>
              </a:lnSpc>
              <a:buFont typeface="Arial" panose="020B0604020202020204" pitchFamily="34" charset="0"/>
              <a:buChar char="•"/>
            </a:pPr>
            <a:r>
              <a:rPr lang="en-US" dirty="0"/>
              <a:t>The generated EM (electromagnetic) field is converted back into electrical impulses through another coil on the client device. </a:t>
            </a:r>
          </a:p>
          <a:p>
            <a:pPr marL="285750" indent="-285750">
              <a:lnSpc>
                <a:spcPct val="150000"/>
              </a:lnSpc>
              <a:buFont typeface="Arial" panose="020B0604020202020204" pitchFamily="34" charset="0"/>
              <a:buChar char="•"/>
            </a:pPr>
            <a:r>
              <a:rPr lang="en-US" dirty="0"/>
              <a:t>Data such as identifiers, messages, currency, status, and others can be transmitted using NFCs. NFC communication and pairing are speedy due to the use of inductive coupling and the absence of manual pairing. </a:t>
            </a:r>
          </a:p>
        </p:txBody>
      </p:sp>
    </p:spTree>
    <p:extLst>
      <p:ext uri="{BB962C8B-B14F-4D97-AF65-F5344CB8AC3E}">
        <p14:creationId xmlns:p14="http://schemas.microsoft.com/office/powerpoint/2010/main" val="211970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0" y="347971"/>
            <a:ext cx="7315200" cy="766200"/>
          </a:xfrm>
          <a:prstGeom prst="rect">
            <a:avLst/>
          </a:prstGeom>
        </p:spPr>
        <p:txBody>
          <a:bodyPr spcFirstLastPara="1" wrap="square" lIns="91425" tIns="91425" rIns="91425" bIns="91425" anchor="ctr" anchorCtr="0">
            <a:noAutofit/>
          </a:bodyPr>
          <a:lstStyle/>
          <a:p>
            <a:r>
              <a:rPr lang="en-US" sz="2800" dirty="0"/>
              <a:t>Connectivity &amp; Communication Technologies</a:t>
            </a:r>
            <a:endParaRPr sz="2800" dirty="0"/>
          </a:p>
        </p:txBody>
      </p:sp>
      <p:sp>
        <p:nvSpPr>
          <p:cNvPr id="5" name="Rectangle 4">
            <a:extLst>
              <a:ext uri="{FF2B5EF4-FFF2-40B4-BE49-F238E27FC236}">
                <a16:creationId xmlns:a16="http://schemas.microsoft.com/office/drawing/2014/main" id="{ECA9B1E9-5094-4882-99C7-337298736B04}"/>
              </a:ext>
            </a:extLst>
          </p:cNvPr>
          <p:cNvSpPr/>
          <p:nvPr/>
        </p:nvSpPr>
        <p:spPr>
          <a:xfrm>
            <a:off x="0" y="1158217"/>
            <a:ext cx="5203902" cy="3600986"/>
          </a:xfrm>
          <a:prstGeom prst="rect">
            <a:avLst/>
          </a:prstGeom>
          <a:solidFill>
            <a:schemeClr val="bg1"/>
          </a:solidFill>
        </p:spPr>
        <p:txBody>
          <a:bodyPr wrap="square">
            <a:spAutoFit/>
          </a:bodyPr>
          <a:lstStyle/>
          <a:p>
            <a:pPr marL="101600" indent="0">
              <a:buNone/>
            </a:pPr>
            <a:r>
              <a:rPr lang="en-US" sz="2800" b="1" dirty="0">
                <a:solidFill>
                  <a:srgbClr val="FF0000"/>
                </a:solidFill>
                <a:latin typeface="Roboto Condensed Light"/>
                <a:ea typeface="Roboto Condensed Light"/>
              </a:rPr>
              <a:t>Wireless Technologies for IoT</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IEEE 802.15.4 </a:t>
            </a:r>
            <a:r>
              <a:rPr lang="en-US" sz="2000" b="1" dirty="0">
                <a:solidFill>
                  <a:srgbClr val="FF00FF"/>
                </a:solidFill>
                <a:latin typeface="Roboto Condensed Light"/>
                <a:ea typeface="Roboto Condensed Light"/>
              </a:rPr>
              <a:t>(LR-WPAN)</a:t>
            </a:r>
          </a:p>
          <a:p>
            <a:pPr marL="285750" indent="-285750">
              <a:buFont typeface="Arial" panose="020B0604020202020204" pitchFamily="34" charset="0"/>
              <a:buChar char="•"/>
            </a:pPr>
            <a:r>
              <a:rPr lang="en-US" sz="2000" b="1" dirty="0">
                <a:solidFill>
                  <a:srgbClr val="33CC33"/>
                </a:solidFill>
                <a:latin typeface="Roboto Condensed Light"/>
                <a:ea typeface="Roboto Condensed Light"/>
              </a:rPr>
              <a:t>Zigbee</a:t>
            </a:r>
          </a:p>
          <a:p>
            <a:pPr marL="285750" indent="-285750">
              <a:buFont typeface="Arial" panose="020B0604020202020204" pitchFamily="34" charset="0"/>
              <a:buChar char="•"/>
            </a:pPr>
            <a:r>
              <a:rPr lang="en-US" sz="2000" b="1" dirty="0" err="1">
                <a:solidFill>
                  <a:srgbClr val="33CC33"/>
                </a:solidFill>
                <a:latin typeface="Roboto Condensed Light"/>
                <a:ea typeface="Roboto Condensed Light"/>
              </a:rPr>
              <a:t>WirelessHART</a:t>
            </a:r>
            <a:endParaRPr lang="en-US" sz="2000" b="1" dirty="0">
              <a:solidFill>
                <a:srgbClr val="33CC33"/>
              </a:solidFill>
              <a:latin typeface="Roboto Condensed Light"/>
              <a:ea typeface="Roboto Condensed Light"/>
            </a:endParaRP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RFID</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NFC</a:t>
            </a:r>
          </a:p>
          <a:p>
            <a:pPr marL="285750" indent="-285750">
              <a:buFont typeface="Arial" panose="020B0604020202020204" pitchFamily="34" charset="0"/>
              <a:buChar char="•"/>
            </a:pPr>
            <a:r>
              <a:rPr lang="en-US" sz="2000" b="1" dirty="0">
                <a:solidFill>
                  <a:srgbClr val="33CC33"/>
                </a:solidFill>
                <a:latin typeface="Roboto Condensed Light"/>
                <a:ea typeface="Roboto Condensed Light"/>
              </a:rPr>
              <a:t>Z-Wave</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Weightless </a:t>
            </a:r>
            <a:r>
              <a:rPr lang="en-US" sz="2000" b="1" dirty="0">
                <a:solidFill>
                  <a:schemeClr val="tx1"/>
                </a:solidFill>
                <a:latin typeface="Roboto Condensed Light"/>
                <a:ea typeface="Roboto Condensed Light"/>
              </a:rPr>
              <a:t>(LPWAN)</a:t>
            </a:r>
          </a:p>
          <a:p>
            <a:pPr marL="285750" indent="-285750">
              <a:buFont typeface="Arial" panose="020B0604020202020204" pitchFamily="34" charset="0"/>
              <a:buChar char="•"/>
            </a:pPr>
            <a:r>
              <a:rPr lang="en-US" sz="2000" b="1" dirty="0" err="1">
                <a:solidFill>
                  <a:srgbClr val="C00000"/>
                </a:solidFill>
                <a:latin typeface="Roboto Condensed Light"/>
                <a:ea typeface="Roboto Condensed Light"/>
              </a:rPr>
              <a:t>LoRa</a:t>
            </a:r>
            <a:r>
              <a:rPr lang="en-US" sz="2000" b="1" dirty="0">
                <a:solidFill>
                  <a:srgbClr val="C00000"/>
                </a:solidFill>
                <a:latin typeface="Roboto Condensed Light"/>
                <a:ea typeface="Roboto Condensed Light"/>
              </a:rPr>
              <a:t>           </a:t>
            </a:r>
            <a:r>
              <a:rPr lang="en-US" sz="2000" b="1" dirty="0">
                <a:solidFill>
                  <a:schemeClr val="tx1"/>
                </a:solidFill>
                <a:latin typeface="Roboto Condensed Light"/>
                <a:ea typeface="Roboto Condensed Light"/>
              </a:rPr>
              <a:t>(</a:t>
            </a:r>
            <a:r>
              <a:rPr lang="en-US" sz="2000" b="1" dirty="0" err="1">
                <a:solidFill>
                  <a:schemeClr val="tx1"/>
                </a:solidFill>
                <a:latin typeface="Roboto Condensed Light"/>
                <a:ea typeface="Roboto Condensed Light"/>
              </a:rPr>
              <a:t>LoRaWAN</a:t>
            </a:r>
            <a:r>
              <a:rPr lang="en-US" sz="2000" b="1" dirty="0">
                <a:solidFill>
                  <a:schemeClr val="tx1"/>
                </a:solidFill>
                <a:latin typeface="Roboto Condensed Light"/>
                <a:ea typeface="Roboto Condensed Light"/>
              </a:rPr>
              <a:t>) (LPWAN)</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Wi-Fi          </a:t>
            </a:r>
            <a:r>
              <a:rPr lang="en-US" sz="2000" b="1" dirty="0">
                <a:solidFill>
                  <a:srgbClr val="FF0000"/>
                </a:solidFill>
                <a:latin typeface="Roboto Condensed Light"/>
                <a:ea typeface="Roboto Condensed Light"/>
              </a:rPr>
              <a:t>(WLAN)</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BLE             </a:t>
            </a:r>
            <a:r>
              <a:rPr lang="en-US" sz="2000" b="1" dirty="0">
                <a:solidFill>
                  <a:srgbClr val="FF00FF"/>
                </a:solidFill>
                <a:latin typeface="Roboto Condensed Light"/>
                <a:ea typeface="Roboto Condensed Light"/>
              </a:rPr>
              <a:t>(LR-WPAN)</a:t>
            </a:r>
          </a:p>
        </p:txBody>
      </p:sp>
      <p:sp>
        <p:nvSpPr>
          <p:cNvPr id="6" name="Rectangle 5">
            <a:extLst>
              <a:ext uri="{FF2B5EF4-FFF2-40B4-BE49-F238E27FC236}">
                <a16:creationId xmlns:a16="http://schemas.microsoft.com/office/drawing/2014/main" id="{746B9D7A-6F5B-408F-97DA-F5E59EB95978}"/>
              </a:ext>
            </a:extLst>
          </p:cNvPr>
          <p:cNvSpPr/>
          <p:nvPr/>
        </p:nvSpPr>
        <p:spPr>
          <a:xfrm>
            <a:off x="5020216" y="1160691"/>
            <a:ext cx="4157472" cy="4165243"/>
          </a:xfrm>
          <a:prstGeom prst="rect">
            <a:avLst/>
          </a:prstGeom>
          <a:solidFill>
            <a:schemeClr val="bg1"/>
          </a:solidFill>
        </p:spPr>
        <p:txBody>
          <a:bodyPr wrap="square">
            <a:spAutoFit/>
          </a:bodyPr>
          <a:lstStyle/>
          <a:p>
            <a:pPr marL="101600"/>
            <a:r>
              <a:rPr lang="en-US" sz="2800" b="1" dirty="0">
                <a:solidFill>
                  <a:srgbClr val="FF0000"/>
                </a:solidFill>
                <a:latin typeface="Roboto Condensed Light"/>
                <a:ea typeface="Roboto Condensed Light"/>
              </a:rPr>
              <a:t>IP Based Protocols for IoT</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IPv6</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6LowPAN</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MQTT</a:t>
            </a:r>
          </a:p>
          <a:p>
            <a:pPr marL="387350" indent="-285750">
              <a:lnSpc>
                <a:spcPct val="150000"/>
              </a:lnSpc>
              <a:buFont typeface="Arial" panose="020B0604020202020204" pitchFamily="34" charset="0"/>
              <a:buChar char="•"/>
            </a:pPr>
            <a:r>
              <a:rPr lang="en-US" sz="2000" b="1" dirty="0" err="1">
                <a:solidFill>
                  <a:srgbClr val="3333FF"/>
                </a:solidFill>
                <a:latin typeface="Roboto Condensed Light"/>
                <a:ea typeface="Roboto Condensed Light"/>
              </a:rPr>
              <a:t>CoAP</a:t>
            </a:r>
            <a:endParaRPr lang="en-US" sz="2000" b="1" dirty="0">
              <a:solidFill>
                <a:srgbClr val="3333FF"/>
              </a:solidFill>
              <a:latin typeface="Roboto Condensed Light"/>
              <a:ea typeface="Roboto Condensed Light"/>
            </a:endParaRP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AMQP</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SOAP</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REST</a:t>
            </a:r>
          </a:p>
          <a:p>
            <a:pPr marL="101600">
              <a:lnSpc>
                <a:spcPct val="150000"/>
              </a:lnSpc>
            </a:pPr>
            <a:endParaRPr lang="en-US" sz="2000" b="1" dirty="0">
              <a:solidFill>
                <a:srgbClr val="3333FF"/>
              </a:solidFill>
              <a:latin typeface="Roboto Condensed Light"/>
              <a:ea typeface="Roboto Condensed Light"/>
              <a:sym typeface="Roboto Condensed Light"/>
            </a:endParaRPr>
          </a:p>
        </p:txBody>
      </p:sp>
      <p:pic>
        <p:nvPicPr>
          <p:cNvPr id="11" name="Picture 10">
            <a:extLst>
              <a:ext uri="{FF2B5EF4-FFF2-40B4-BE49-F238E27FC236}">
                <a16:creationId xmlns:a16="http://schemas.microsoft.com/office/drawing/2014/main" id="{FE1680DE-8366-4938-954E-17C8923936FD}"/>
              </a:ext>
            </a:extLst>
          </p:cNvPr>
          <p:cNvPicPr>
            <a:picLocks noChangeAspect="1"/>
          </p:cNvPicPr>
          <p:nvPr/>
        </p:nvPicPr>
        <p:blipFill>
          <a:blip r:embed="rId3"/>
          <a:stretch>
            <a:fillRect/>
          </a:stretch>
        </p:blipFill>
        <p:spPr>
          <a:xfrm>
            <a:off x="7983000" y="0"/>
            <a:ext cx="1161000" cy="1080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pic>
        <p:nvPicPr>
          <p:cNvPr id="3" name="Picture 2">
            <a:extLst>
              <a:ext uri="{FF2B5EF4-FFF2-40B4-BE49-F238E27FC236}">
                <a16:creationId xmlns:a16="http://schemas.microsoft.com/office/drawing/2014/main" id="{5174A001-C118-4A37-9B18-CE641D01403C}"/>
              </a:ext>
            </a:extLst>
          </p:cNvPr>
          <p:cNvPicPr>
            <a:picLocks noChangeAspect="1"/>
          </p:cNvPicPr>
          <p:nvPr/>
        </p:nvPicPr>
        <p:blipFill>
          <a:blip r:embed="rId3"/>
          <a:stretch>
            <a:fillRect/>
          </a:stretch>
        </p:blipFill>
        <p:spPr>
          <a:xfrm>
            <a:off x="0" y="571104"/>
            <a:ext cx="8763759" cy="4572396"/>
          </a:xfrm>
          <a:prstGeom prst="rect">
            <a:avLst/>
          </a:prstGeom>
        </p:spPr>
      </p:pic>
    </p:spTree>
    <p:extLst>
      <p:ext uri="{BB962C8B-B14F-4D97-AF65-F5344CB8AC3E}">
        <p14:creationId xmlns:p14="http://schemas.microsoft.com/office/powerpoint/2010/main" val="2776392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Rectangle 1">
            <a:extLst>
              <a:ext uri="{FF2B5EF4-FFF2-40B4-BE49-F238E27FC236}">
                <a16:creationId xmlns:a16="http://schemas.microsoft.com/office/drawing/2014/main" id="{C78840A6-4DB7-46E9-947F-62ADD120C50A}"/>
              </a:ext>
            </a:extLst>
          </p:cNvPr>
          <p:cNvSpPr/>
          <p:nvPr/>
        </p:nvSpPr>
        <p:spPr>
          <a:xfrm>
            <a:off x="0" y="0"/>
            <a:ext cx="9144000" cy="4801314"/>
          </a:xfrm>
          <a:prstGeom prst="rect">
            <a:avLst/>
          </a:prstGeom>
          <a:solidFill>
            <a:schemeClr val="bg1"/>
          </a:solidFill>
        </p:spPr>
        <p:txBody>
          <a:bodyPr wrap="square">
            <a:spAutoFit/>
          </a:bodyPr>
          <a:lstStyle/>
          <a:p>
            <a:r>
              <a:rPr lang="en-US" sz="1800" b="1" dirty="0">
                <a:solidFill>
                  <a:srgbClr val="FF0000"/>
                </a:solidFill>
              </a:rPr>
              <a:t>Passive NFC </a:t>
            </a:r>
            <a:r>
              <a:rPr lang="en-US" sz="1800" dirty="0"/>
              <a:t>devices </a:t>
            </a:r>
            <a:r>
              <a:rPr lang="en-US" sz="1800" b="1" dirty="0">
                <a:solidFill>
                  <a:srgbClr val="3333FF"/>
                </a:solidFill>
              </a:rPr>
              <a:t>do not need a power source </a:t>
            </a:r>
            <a:r>
              <a:rPr lang="en-US" sz="1800" dirty="0"/>
              <a:t>for communicating with the NFC reader. Tags and other small transmitters can act as passive NFC devices. However, passive devices cannot process information; they simply store information, which is read by an NFC reader. </a:t>
            </a:r>
          </a:p>
          <a:p>
            <a:endParaRPr lang="en-US" sz="1800" dirty="0"/>
          </a:p>
          <a:p>
            <a:r>
              <a:rPr lang="en-US" sz="1800" b="1" dirty="0">
                <a:solidFill>
                  <a:srgbClr val="FF0000"/>
                </a:solidFill>
              </a:rPr>
              <a:t>Active NFC </a:t>
            </a:r>
            <a:r>
              <a:rPr lang="en-US" sz="1800" dirty="0"/>
              <a:t>devices can communicate with active as well as passive NFC devices. Active devices are capable of reading as well as writing data to other NFC terminals or devices. </a:t>
            </a:r>
          </a:p>
          <a:p>
            <a:endParaRPr lang="en-US" sz="1800" dirty="0"/>
          </a:p>
          <a:p>
            <a:r>
              <a:rPr lang="en-US" sz="1800" dirty="0"/>
              <a:t>Some of the most commonly used NFC platforms are smartphones, public transport card readers, and commercial touch payment terminals. </a:t>
            </a:r>
          </a:p>
          <a:p>
            <a:endParaRPr lang="en-US" sz="1800" dirty="0"/>
          </a:p>
          <a:p>
            <a:r>
              <a:rPr lang="en-US" sz="1800" dirty="0"/>
              <a:t>NFC currently supports three information exchange modes: </a:t>
            </a:r>
          </a:p>
          <a:p>
            <a:pPr marL="342900" indent="-342900">
              <a:buAutoNum type="arabicParenR"/>
            </a:pPr>
            <a:r>
              <a:rPr lang="en-US" sz="1800" dirty="0"/>
              <a:t>peer-to-peer        </a:t>
            </a:r>
          </a:p>
          <a:p>
            <a:pPr marL="342900" indent="-342900">
              <a:buAutoNum type="arabicParenR"/>
            </a:pPr>
            <a:r>
              <a:rPr lang="en-US" sz="1800" dirty="0"/>
              <a:t>read/write</a:t>
            </a:r>
          </a:p>
          <a:p>
            <a:pPr marL="342900" indent="-342900">
              <a:buAutoNum type="arabicParenR"/>
            </a:pPr>
            <a:r>
              <a:rPr lang="en-US" sz="1800" dirty="0"/>
              <a:t>card emulation.</a:t>
            </a:r>
          </a:p>
          <a:p>
            <a:endParaRPr lang="en-US" sz="1800" dirty="0"/>
          </a:p>
        </p:txBody>
      </p:sp>
    </p:spTree>
    <p:extLst>
      <p:ext uri="{BB962C8B-B14F-4D97-AF65-F5344CB8AC3E}">
        <p14:creationId xmlns:p14="http://schemas.microsoft.com/office/powerpoint/2010/main" val="3888117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9453D1-5BC0-4E28-B932-4FABF50EADE7}"/>
              </a:ext>
            </a:extLst>
          </p:cNvPr>
          <p:cNvSpPr/>
          <p:nvPr/>
        </p:nvSpPr>
        <p:spPr>
          <a:xfrm>
            <a:off x="111512" y="712971"/>
            <a:ext cx="8965580" cy="3970318"/>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sz="1800" dirty="0"/>
              <a:t>The </a:t>
            </a:r>
            <a:r>
              <a:rPr lang="en-US" sz="1800" b="1" dirty="0">
                <a:solidFill>
                  <a:srgbClr val="FF0000"/>
                </a:solidFill>
              </a:rPr>
              <a:t>peer-to-peer</a:t>
            </a:r>
            <a:r>
              <a:rPr lang="en-US" sz="1800" dirty="0"/>
              <a:t> mode is commonly used in NFC modes; it enables two NFC devices to exchange information. In the peer-to-peer mode of information exchange, the </a:t>
            </a:r>
            <a:r>
              <a:rPr lang="en-US" sz="1800" b="1" dirty="0">
                <a:solidFill>
                  <a:srgbClr val="3333FF"/>
                </a:solidFill>
              </a:rPr>
              <a:t>transmitting device goes active while the receiving device becomes passive</a:t>
            </a:r>
            <a:r>
              <a:rPr lang="en-US" sz="1800" dirty="0"/>
              <a:t>. During the reverse transfer, both devices change roles.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The </a:t>
            </a:r>
            <a:r>
              <a:rPr lang="en-US" sz="1800" b="1" dirty="0">
                <a:solidFill>
                  <a:srgbClr val="FF0000"/>
                </a:solidFill>
              </a:rPr>
              <a:t>read/write mode </a:t>
            </a:r>
            <a:r>
              <a:rPr lang="en-US" sz="1800" dirty="0"/>
              <a:t>of information exchange allows </a:t>
            </a:r>
            <a:r>
              <a:rPr lang="en-US" sz="1800" b="1" dirty="0">
                <a:solidFill>
                  <a:srgbClr val="3333FF"/>
                </a:solidFill>
              </a:rPr>
              <a:t>only one-way data transmission</a:t>
            </a:r>
            <a:r>
              <a:rPr lang="en-US" sz="1800" dirty="0"/>
              <a:t>. An active NFC device connects to a passive device to read information from it.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b="1" dirty="0">
                <a:solidFill>
                  <a:srgbClr val="FF0000"/>
                </a:solidFill>
              </a:rPr>
              <a:t>Card emulation mode </a:t>
            </a:r>
            <a:r>
              <a:rPr lang="en-US" sz="1800" dirty="0"/>
              <a:t>enables an NFC device (generally, smartphones) to act as a contactless credit card and make payments using just a simple tap on an NFC reader.</a:t>
            </a:r>
          </a:p>
        </p:txBody>
      </p:sp>
    </p:spTree>
    <p:extLst>
      <p:ext uri="{BB962C8B-B14F-4D97-AF65-F5344CB8AC3E}">
        <p14:creationId xmlns:p14="http://schemas.microsoft.com/office/powerpoint/2010/main" val="9356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E81156-EF66-418E-AD17-118CB6FB3C4E}"/>
              </a:ext>
            </a:extLst>
          </p:cNvPr>
          <p:cNvSpPr/>
          <p:nvPr/>
        </p:nvSpPr>
        <p:spPr>
          <a:xfrm>
            <a:off x="0" y="2942710"/>
            <a:ext cx="9144000" cy="2062103"/>
          </a:xfrm>
          <a:prstGeom prst="rect">
            <a:avLst/>
          </a:prstGeom>
          <a:solidFill>
            <a:schemeClr val="accent2"/>
          </a:solidFill>
          <a:ln>
            <a:solidFill>
              <a:schemeClr val="bg1"/>
            </a:solidFill>
          </a:ln>
        </p:spPr>
        <p:txBody>
          <a:bodyPr wrap="square">
            <a:spAutoFit/>
          </a:bodyPr>
          <a:lstStyle/>
          <a:p>
            <a:pPr algn="just"/>
            <a:r>
              <a:rPr lang="en-US" sz="1600" b="1" dirty="0">
                <a:solidFill>
                  <a:srgbClr val="FFFF00"/>
                </a:solidFill>
              </a:rPr>
              <a:t>NFC: </a:t>
            </a:r>
            <a:r>
              <a:rPr lang="en-US" dirty="0">
                <a:solidFill>
                  <a:schemeClr val="bg1"/>
                </a:solidFill>
              </a:rPr>
              <a:t>A subset of RFID technology, NFC operates on a specific RFID standard (13.56 MHz) and enables </a:t>
            </a:r>
            <a:r>
              <a:rPr lang="en-US" b="1" dirty="0">
                <a:solidFill>
                  <a:srgbClr val="FFFF00"/>
                </a:solidFill>
              </a:rPr>
              <a:t>two-way communication between devices</a:t>
            </a:r>
            <a:r>
              <a:rPr lang="en-US" dirty="0">
                <a:solidFill>
                  <a:schemeClr val="bg1"/>
                </a:solidFill>
              </a:rPr>
              <a:t>. NFC is always passive, relying on close proximity between the communicating devices.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Operates at </a:t>
            </a:r>
            <a:r>
              <a:rPr lang="en-US" b="1" dirty="0">
                <a:solidFill>
                  <a:srgbClr val="FFFF00"/>
                </a:solidFill>
              </a:rPr>
              <a:t>very short ranges</a:t>
            </a:r>
            <a:r>
              <a:rPr lang="en-US" dirty="0">
                <a:solidFill>
                  <a:schemeClr val="bg1"/>
                </a:solidFill>
              </a:rPr>
              <a:t>, typically within 4 cm (1.6 inches), making it ideal for secure transactions and close-proximity data exchanges.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Two-way communication, allowing devices to </a:t>
            </a:r>
            <a:r>
              <a:rPr lang="en-US" b="1" dirty="0">
                <a:solidFill>
                  <a:srgbClr val="FFFF00"/>
                </a:solidFill>
              </a:rPr>
              <a:t>both send and receive information</a:t>
            </a:r>
            <a:r>
              <a:rPr lang="en-US" dirty="0">
                <a:solidFill>
                  <a:schemeClr val="bg1"/>
                </a:solidFill>
              </a:rPr>
              <a:t>, which is why it's used in contactless payment systems and peer-to-peer data transfers.</a:t>
            </a:r>
          </a:p>
        </p:txBody>
      </p:sp>
      <p:sp>
        <p:nvSpPr>
          <p:cNvPr id="4" name="Rectangle 3">
            <a:extLst>
              <a:ext uri="{FF2B5EF4-FFF2-40B4-BE49-F238E27FC236}">
                <a16:creationId xmlns:a16="http://schemas.microsoft.com/office/drawing/2014/main" id="{D3E37C3A-B32B-4840-9284-C28397515699}"/>
              </a:ext>
            </a:extLst>
          </p:cNvPr>
          <p:cNvSpPr/>
          <p:nvPr/>
        </p:nvSpPr>
        <p:spPr>
          <a:xfrm>
            <a:off x="0" y="0"/>
            <a:ext cx="9144000" cy="785343"/>
          </a:xfrm>
          <a:prstGeom prst="rect">
            <a:avLst/>
          </a:prstGeom>
          <a:solidFill>
            <a:srgbClr val="006600"/>
          </a:solidFill>
        </p:spPr>
        <p:txBody>
          <a:bodyPr wrap="square">
            <a:spAutoFit/>
          </a:bodyPr>
          <a:lstStyle/>
          <a:p>
            <a:pPr>
              <a:lnSpc>
                <a:spcPct val="150000"/>
              </a:lnSpc>
            </a:pPr>
            <a:r>
              <a:rPr lang="en-US" sz="1600" b="1" dirty="0">
                <a:solidFill>
                  <a:schemeClr val="bg1"/>
                </a:solidFill>
              </a:rPr>
              <a:t>RFID (Radio-Frequency Identification) </a:t>
            </a:r>
            <a:r>
              <a:rPr lang="en-US" sz="1600" dirty="0">
                <a:solidFill>
                  <a:schemeClr val="bg1"/>
                </a:solidFill>
              </a:rPr>
              <a:t>and </a:t>
            </a:r>
            <a:r>
              <a:rPr lang="en-US" sz="1600" b="1" dirty="0">
                <a:solidFill>
                  <a:schemeClr val="bg1"/>
                </a:solidFill>
              </a:rPr>
              <a:t>NFC (Near Field Communication) </a:t>
            </a:r>
            <a:r>
              <a:rPr lang="en-US" sz="1600" dirty="0">
                <a:solidFill>
                  <a:schemeClr val="bg1"/>
                </a:solidFill>
              </a:rPr>
              <a:t>are both wireless communication technologies that use radio waves to transfer data. </a:t>
            </a:r>
          </a:p>
        </p:txBody>
      </p:sp>
      <p:sp>
        <p:nvSpPr>
          <p:cNvPr id="5" name="Rectangle 4">
            <a:extLst>
              <a:ext uri="{FF2B5EF4-FFF2-40B4-BE49-F238E27FC236}">
                <a16:creationId xmlns:a16="http://schemas.microsoft.com/office/drawing/2014/main" id="{D2ACB109-3B34-4967-8212-4248CD5D097C}"/>
              </a:ext>
            </a:extLst>
          </p:cNvPr>
          <p:cNvSpPr/>
          <p:nvPr/>
        </p:nvSpPr>
        <p:spPr>
          <a:xfrm>
            <a:off x="0" y="965105"/>
            <a:ext cx="9144000" cy="1846659"/>
          </a:xfrm>
          <a:prstGeom prst="rect">
            <a:avLst/>
          </a:prstGeom>
          <a:solidFill>
            <a:schemeClr val="accent6">
              <a:lumMod val="20000"/>
              <a:lumOff val="80000"/>
            </a:schemeClr>
          </a:solidFill>
          <a:ln>
            <a:solidFill>
              <a:schemeClr val="bg1"/>
            </a:solidFill>
          </a:ln>
        </p:spPr>
        <p:txBody>
          <a:bodyPr wrap="square">
            <a:spAutoFit/>
          </a:bodyPr>
          <a:lstStyle/>
          <a:p>
            <a:r>
              <a:rPr lang="en-US" sz="1600" b="1" dirty="0">
                <a:solidFill>
                  <a:srgbClr val="FF0000"/>
                </a:solidFill>
              </a:rPr>
              <a:t>RFID:</a:t>
            </a:r>
            <a:r>
              <a:rPr lang="en-US" sz="1600" dirty="0"/>
              <a:t> </a:t>
            </a:r>
            <a:r>
              <a:rPr lang="en-US" dirty="0"/>
              <a:t>Uses radio waves to communicate between a tag (a small chip with an antenna) and a reader. RFID can be either passive (powered by the reader's signal) or active (powered by an internal battery).</a:t>
            </a:r>
          </a:p>
          <a:p>
            <a:endParaRPr lang="en-US" dirty="0"/>
          </a:p>
          <a:p>
            <a:pPr marL="285750" indent="-285750">
              <a:buFont typeface="Arial" panose="020B0604020202020204" pitchFamily="34" charset="0"/>
              <a:buChar char="•"/>
            </a:pPr>
            <a:r>
              <a:rPr lang="en-US" dirty="0"/>
              <a:t>Can operate over a </a:t>
            </a:r>
            <a:r>
              <a:rPr lang="en-US" b="1" dirty="0">
                <a:solidFill>
                  <a:srgbClr val="FF0000"/>
                </a:solidFill>
              </a:rPr>
              <a:t>wide range of distances</a:t>
            </a:r>
            <a:r>
              <a:rPr lang="en-US" dirty="0"/>
              <a:t>, from a </a:t>
            </a:r>
            <a:r>
              <a:rPr lang="en-US" b="1" dirty="0">
                <a:solidFill>
                  <a:srgbClr val="FF0000"/>
                </a:solidFill>
              </a:rPr>
              <a:t>few centimeters up to several meters</a:t>
            </a:r>
            <a:r>
              <a:rPr lang="en-US" dirty="0"/>
              <a:t>, depending on the frequency band and power of the reader.</a:t>
            </a:r>
          </a:p>
          <a:p>
            <a:endParaRPr lang="en-US" dirty="0"/>
          </a:p>
          <a:p>
            <a:pPr marL="285750" indent="-285750">
              <a:buFont typeface="Arial" panose="020B0604020202020204" pitchFamily="34" charset="0"/>
              <a:buChar char="•"/>
            </a:pPr>
            <a:r>
              <a:rPr lang="en-US" dirty="0"/>
              <a:t>Usually </a:t>
            </a:r>
            <a:r>
              <a:rPr lang="en-US" b="1" dirty="0">
                <a:solidFill>
                  <a:srgbClr val="FF0000"/>
                </a:solidFill>
              </a:rPr>
              <a:t>one-way communication</a:t>
            </a:r>
            <a:r>
              <a:rPr lang="en-US" dirty="0"/>
              <a:t>, where the reader sends a signal to the tag, and the tag responds with the stored data. Some RFID systems can also support two-way communication.</a:t>
            </a:r>
          </a:p>
        </p:txBody>
      </p:sp>
    </p:spTree>
    <p:extLst>
      <p:ext uri="{BB962C8B-B14F-4D97-AF65-F5344CB8AC3E}">
        <p14:creationId xmlns:p14="http://schemas.microsoft.com/office/powerpoint/2010/main" val="97043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968301-650F-443E-90BC-881D0A91472A}"/>
              </a:ext>
            </a:extLst>
          </p:cNvPr>
          <p:cNvSpPr/>
          <p:nvPr/>
        </p:nvSpPr>
        <p:spPr>
          <a:xfrm>
            <a:off x="0" y="0"/>
            <a:ext cx="9144000" cy="5386090"/>
          </a:xfrm>
          <a:prstGeom prst="rect">
            <a:avLst/>
          </a:prstGeom>
          <a:solidFill>
            <a:schemeClr val="bg1"/>
          </a:solidFill>
        </p:spPr>
        <p:txBody>
          <a:bodyPr wrap="square">
            <a:spAutoFit/>
          </a:bodyPr>
          <a:lstStyle/>
          <a:p>
            <a:pPr algn="just"/>
            <a:r>
              <a:rPr lang="en-US" sz="2400" b="1" dirty="0">
                <a:solidFill>
                  <a:srgbClr val="FF0000"/>
                </a:solidFill>
              </a:rPr>
              <a:t>Weightless</a:t>
            </a:r>
            <a:r>
              <a:rPr lang="en-US" sz="1600" dirty="0"/>
              <a:t> is a family of wireless communication protocols specifically designed for low-power, wide-area networks </a:t>
            </a:r>
            <a:r>
              <a:rPr lang="en-US" sz="1600" b="1" dirty="0">
                <a:solidFill>
                  <a:srgbClr val="FF0000"/>
                </a:solidFill>
              </a:rPr>
              <a:t>(LPWAN) </a:t>
            </a:r>
            <a:r>
              <a:rPr lang="en-US" sz="1600" dirty="0"/>
              <a:t>in the Internet of Things (IoT). These protocols were developed to provide </a:t>
            </a:r>
            <a:r>
              <a:rPr lang="en-US" sz="1600" b="1" dirty="0">
                <a:solidFill>
                  <a:srgbClr val="3333FF"/>
                </a:solidFill>
              </a:rPr>
              <a:t>efficient, long-range communication with minimal power consumption</a:t>
            </a:r>
            <a:r>
              <a:rPr lang="en-US" sz="1600" dirty="0"/>
              <a:t>, targeting large-scale IoT deployments.</a:t>
            </a:r>
          </a:p>
          <a:p>
            <a:pPr algn="just"/>
            <a:endParaRPr lang="en-US" sz="1600" dirty="0"/>
          </a:p>
          <a:p>
            <a:r>
              <a:rPr lang="en-US" sz="1600" dirty="0"/>
              <a:t>Initially, three standards were released for Weightless:</a:t>
            </a:r>
          </a:p>
          <a:p>
            <a:pPr marL="342900" indent="-342900">
              <a:buFont typeface="+mj-lt"/>
              <a:buAutoNum type="arabicPeriod"/>
            </a:pPr>
            <a:r>
              <a:rPr lang="en-US" sz="1600" dirty="0"/>
              <a:t>Weightless N</a:t>
            </a:r>
          </a:p>
          <a:p>
            <a:pPr marL="342900" indent="-342900">
              <a:buFont typeface="+mj-lt"/>
              <a:buAutoNum type="arabicPeriod"/>
            </a:pPr>
            <a:r>
              <a:rPr lang="en-US" sz="1600" dirty="0"/>
              <a:t>Weightless P</a:t>
            </a:r>
          </a:p>
          <a:p>
            <a:pPr marL="342900" indent="-342900">
              <a:buFont typeface="+mj-lt"/>
              <a:buAutoNum type="arabicPeriod"/>
            </a:pPr>
            <a:r>
              <a:rPr lang="en-US" sz="1600" dirty="0"/>
              <a:t>Weightless W</a:t>
            </a:r>
          </a:p>
          <a:p>
            <a:endParaRPr lang="en-US" sz="1600" dirty="0"/>
          </a:p>
          <a:p>
            <a:r>
              <a:rPr lang="en-US" sz="1600" b="1" dirty="0">
                <a:solidFill>
                  <a:srgbClr val="FF0000"/>
                </a:solidFill>
              </a:rPr>
              <a:t>1. Weightless-N:</a:t>
            </a:r>
            <a:r>
              <a:rPr lang="en-US" sz="1600" dirty="0">
                <a:solidFill>
                  <a:srgbClr val="FF0000"/>
                </a:solidFill>
              </a:rPr>
              <a:t> </a:t>
            </a:r>
            <a:r>
              <a:rPr lang="en-US" sz="1600" dirty="0"/>
              <a:t>is an ultra-narrowband (UNB) protocol designed for </a:t>
            </a:r>
            <a:r>
              <a:rPr lang="en-US" sz="1600" b="1" dirty="0">
                <a:solidFill>
                  <a:srgbClr val="3333FF"/>
                </a:solidFill>
              </a:rPr>
              <a:t>one-way communication </a:t>
            </a:r>
            <a:r>
              <a:rPr lang="en-US" sz="1600" dirty="0"/>
              <a:t>(uplink only) from devices to base stations. It is highly optimized for long-range and low-power applications.</a:t>
            </a:r>
          </a:p>
          <a:p>
            <a:endParaRPr lang="en-US" sz="1600" dirty="0"/>
          </a:p>
          <a:p>
            <a:r>
              <a:rPr lang="en-US" sz="1600" b="1" dirty="0">
                <a:solidFill>
                  <a:srgbClr val="FF0000"/>
                </a:solidFill>
              </a:rPr>
              <a:t>2. Weightless-P:</a:t>
            </a:r>
            <a:r>
              <a:rPr lang="en-US" sz="1600" dirty="0">
                <a:solidFill>
                  <a:srgbClr val="FF0000"/>
                </a:solidFill>
              </a:rPr>
              <a:t> </a:t>
            </a:r>
            <a:r>
              <a:rPr lang="en-US" sz="1600" dirty="0"/>
              <a:t>is a more advanced protocol compared to Weightless-N, offering </a:t>
            </a:r>
            <a:r>
              <a:rPr lang="en-US" sz="1600" b="1" dirty="0">
                <a:solidFill>
                  <a:srgbClr val="3333FF"/>
                </a:solidFill>
              </a:rPr>
              <a:t>bidirectional communication </a:t>
            </a:r>
            <a:r>
              <a:rPr lang="en-US" sz="1600" dirty="0"/>
              <a:t>(both uplink and downlink). It is designed to provide better performance in terms of data rate, latency, and flexibility.</a:t>
            </a:r>
          </a:p>
          <a:p>
            <a:endParaRPr lang="en-US" sz="1600" dirty="0"/>
          </a:p>
          <a:p>
            <a:r>
              <a:rPr lang="en-US" sz="1600" b="1" dirty="0">
                <a:solidFill>
                  <a:srgbClr val="FF0000"/>
                </a:solidFill>
              </a:rPr>
              <a:t>3. Weightless-W:</a:t>
            </a:r>
            <a:r>
              <a:rPr lang="en-US" sz="1600" dirty="0">
                <a:solidFill>
                  <a:srgbClr val="FF0000"/>
                </a:solidFill>
              </a:rPr>
              <a:t> </a:t>
            </a:r>
            <a:r>
              <a:rPr lang="en-US" sz="1600" dirty="0"/>
              <a:t>is designed for </a:t>
            </a:r>
            <a:r>
              <a:rPr lang="en-US" sz="1600" b="1" dirty="0">
                <a:solidFill>
                  <a:srgbClr val="3333FF"/>
                </a:solidFill>
              </a:rPr>
              <a:t>wide-area networks</a:t>
            </a:r>
            <a:r>
              <a:rPr lang="en-US" sz="1600" dirty="0"/>
              <a:t>, with a focus on providing flexibility in frequency band usage and data rates. It was the first Weightless protocol but has seen less adoption compared to Weightless-N and Weightless-P.</a:t>
            </a:r>
          </a:p>
        </p:txBody>
      </p:sp>
    </p:spTree>
    <p:extLst>
      <p:ext uri="{BB962C8B-B14F-4D97-AF65-F5344CB8AC3E}">
        <p14:creationId xmlns:p14="http://schemas.microsoft.com/office/powerpoint/2010/main" val="146863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0540B-C65C-456E-A63D-191B6DB220F4}"/>
              </a:ext>
            </a:extLst>
          </p:cNvPr>
          <p:cNvSpPr/>
          <p:nvPr/>
        </p:nvSpPr>
        <p:spPr>
          <a:xfrm>
            <a:off x="0" y="0"/>
            <a:ext cx="8975557" cy="5019285"/>
          </a:xfrm>
          <a:prstGeom prst="rect">
            <a:avLst/>
          </a:prstGeom>
          <a:solidFill>
            <a:schemeClr val="bg1"/>
          </a:solidFill>
        </p:spPr>
        <p:txBody>
          <a:bodyPr wrap="square">
            <a:spAutoFit/>
          </a:bodyPr>
          <a:lstStyle/>
          <a:p>
            <a:pPr lvl="5">
              <a:spcBef>
                <a:spcPts val="300"/>
              </a:spcBef>
              <a:spcAft>
                <a:spcPts val="300"/>
              </a:spcAft>
            </a:pPr>
            <a:r>
              <a:rPr lang="en-US" b="1" dirty="0">
                <a:solidFill>
                  <a:srgbClr val="00B050"/>
                </a:solidFill>
              </a:rPr>
              <a:t>Weightless-N:</a:t>
            </a:r>
          </a:p>
          <a:p>
            <a:pPr lvl="8">
              <a:spcBef>
                <a:spcPts val="300"/>
              </a:spcBef>
              <a:spcAft>
                <a:spcPts val="300"/>
              </a:spcAft>
            </a:pPr>
            <a:r>
              <a:rPr lang="en-US" b="1" dirty="0">
                <a:solidFill>
                  <a:srgbClr val="3333FF"/>
                </a:solidFill>
              </a:rPr>
              <a:t>	Uplink only</a:t>
            </a:r>
            <a:r>
              <a:rPr lang="en-US" dirty="0">
                <a:solidFill>
                  <a:srgbClr val="3333FF"/>
                </a:solidFill>
              </a:rPr>
              <a:t> </a:t>
            </a:r>
            <a:r>
              <a:rPr lang="en-US" dirty="0"/>
              <a:t>(one-way).</a:t>
            </a:r>
          </a:p>
          <a:p>
            <a:pPr lvl="6">
              <a:spcBef>
                <a:spcPts val="300"/>
              </a:spcBef>
              <a:spcAft>
                <a:spcPts val="300"/>
              </a:spcAft>
            </a:pPr>
            <a:r>
              <a:rPr lang="en-US" b="1" dirty="0"/>
              <a:t>	</a:t>
            </a:r>
            <a:r>
              <a:rPr lang="en-US" b="1" dirty="0">
                <a:solidFill>
                  <a:srgbClr val="3333FF"/>
                </a:solidFill>
              </a:rPr>
              <a:t>Lowest data rate</a:t>
            </a:r>
            <a:r>
              <a:rPr lang="en-US" dirty="0">
                <a:solidFill>
                  <a:srgbClr val="3333FF"/>
                </a:solidFill>
              </a:rPr>
              <a:t> </a:t>
            </a:r>
            <a:r>
              <a:rPr lang="en-US" dirty="0"/>
              <a:t>(up to 100 bps).</a:t>
            </a:r>
          </a:p>
          <a:p>
            <a:pPr lvl="6">
              <a:spcBef>
                <a:spcPts val="300"/>
              </a:spcBef>
              <a:spcAft>
                <a:spcPts val="300"/>
              </a:spcAft>
            </a:pPr>
            <a:r>
              <a:rPr lang="en-US" b="1" dirty="0"/>
              <a:t>	</a:t>
            </a:r>
            <a:r>
              <a:rPr lang="en-US" b="1" dirty="0">
                <a:solidFill>
                  <a:srgbClr val="3333FF"/>
                </a:solidFill>
              </a:rPr>
              <a:t>Lowest power consumption</a:t>
            </a:r>
            <a:r>
              <a:rPr lang="en-US" dirty="0"/>
              <a:t>.</a:t>
            </a:r>
          </a:p>
          <a:p>
            <a:pPr lvl="6">
              <a:spcBef>
                <a:spcPts val="300"/>
              </a:spcBef>
              <a:spcAft>
                <a:spcPts val="300"/>
              </a:spcAft>
            </a:pPr>
            <a:r>
              <a:rPr lang="en-US" dirty="0"/>
              <a:t>	</a:t>
            </a:r>
            <a:r>
              <a:rPr lang="en-US" b="1" dirty="0">
                <a:solidFill>
                  <a:srgbClr val="FF0000"/>
                </a:solidFill>
              </a:rPr>
              <a:t>Usage: </a:t>
            </a:r>
            <a:r>
              <a:rPr lang="en-US" dirty="0"/>
              <a:t>Ideal for simple, low-cost devices with limited communication needs.</a:t>
            </a:r>
          </a:p>
          <a:p>
            <a:pPr lvl="1">
              <a:spcBef>
                <a:spcPts val="300"/>
              </a:spcBef>
              <a:spcAft>
                <a:spcPts val="300"/>
              </a:spcAft>
            </a:pPr>
            <a:endParaRPr lang="en-US" dirty="0"/>
          </a:p>
          <a:p>
            <a:pPr>
              <a:spcBef>
                <a:spcPts val="300"/>
              </a:spcBef>
              <a:spcAft>
                <a:spcPts val="300"/>
              </a:spcAft>
            </a:pPr>
            <a:r>
              <a:rPr lang="en-US" b="1" dirty="0">
                <a:solidFill>
                  <a:srgbClr val="00B050"/>
                </a:solidFill>
              </a:rPr>
              <a:t>Weightless-P:</a:t>
            </a:r>
          </a:p>
          <a:p>
            <a:pPr>
              <a:spcBef>
                <a:spcPts val="300"/>
              </a:spcBef>
              <a:spcAft>
                <a:spcPts val="300"/>
              </a:spcAft>
            </a:pPr>
            <a:r>
              <a:rPr lang="en-US" b="1" dirty="0"/>
              <a:t>	</a:t>
            </a:r>
            <a:r>
              <a:rPr lang="en-US" b="1" dirty="0">
                <a:solidFill>
                  <a:srgbClr val="3333FF"/>
                </a:solidFill>
              </a:rPr>
              <a:t>Bidirectional</a:t>
            </a:r>
            <a:r>
              <a:rPr lang="en-US" dirty="0">
                <a:solidFill>
                  <a:srgbClr val="3333FF"/>
                </a:solidFill>
              </a:rPr>
              <a:t> </a:t>
            </a:r>
            <a:r>
              <a:rPr lang="en-US" dirty="0"/>
              <a:t>communication.</a:t>
            </a:r>
          </a:p>
          <a:p>
            <a:pPr>
              <a:spcBef>
                <a:spcPts val="300"/>
              </a:spcBef>
              <a:spcAft>
                <a:spcPts val="300"/>
              </a:spcAft>
            </a:pPr>
            <a:r>
              <a:rPr lang="en-US" b="1" dirty="0"/>
              <a:t>	</a:t>
            </a:r>
            <a:r>
              <a:rPr lang="en-US" b="1" dirty="0">
                <a:solidFill>
                  <a:srgbClr val="3333FF"/>
                </a:solidFill>
              </a:rPr>
              <a:t>Moderate data rate</a:t>
            </a:r>
            <a:r>
              <a:rPr lang="en-US" dirty="0">
                <a:solidFill>
                  <a:srgbClr val="3333FF"/>
                </a:solidFill>
              </a:rPr>
              <a:t> </a:t>
            </a:r>
            <a:r>
              <a:rPr lang="en-US" dirty="0"/>
              <a:t>(200 bps to 100 kbps).</a:t>
            </a:r>
          </a:p>
          <a:p>
            <a:pPr>
              <a:spcBef>
                <a:spcPts val="300"/>
              </a:spcBef>
              <a:spcAft>
                <a:spcPts val="300"/>
              </a:spcAft>
            </a:pPr>
            <a:r>
              <a:rPr lang="en-US" dirty="0"/>
              <a:t>	Slightly higher power consumption due to two-way communication.</a:t>
            </a:r>
          </a:p>
          <a:p>
            <a:pPr>
              <a:spcBef>
                <a:spcPts val="300"/>
              </a:spcBef>
              <a:spcAft>
                <a:spcPts val="300"/>
              </a:spcAft>
            </a:pPr>
            <a:r>
              <a:rPr lang="en-US" dirty="0"/>
              <a:t>	</a:t>
            </a:r>
            <a:r>
              <a:rPr lang="en-US" b="1" dirty="0">
                <a:solidFill>
                  <a:srgbClr val="FF0000"/>
                </a:solidFill>
              </a:rPr>
              <a:t>Usage: </a:t>
            </a:r>
            <a:r>
              <a:rPr lang="en-US" dirty="0"/>
              <a:t>Suitable for applications requiring two-way interaction and more complex functionality.</a:t>
            </a:r>
          </a:p>
          <a:p>
            <a:pPr>
              <a:spcBef>
                <a:spcPts val="300"/>
              </a:spcBef>
              <a:spcAft>
                <a:spcPts val="300"/>
              </a:spcAft>
            </a:pPr>
            <a:endParaRPr lang="en-US" dirty="0"/>
          </a:p>
          <a:p>
            <a:pPr>
              <a:spcBef>
                <a:spcPts val="300"/>
              </a:spcBef>
              <a:spcAft>
                <a:spcPts val="300"/>
              </a:spcAft>
            </a:pPr>
            <a:r>
              <a:rPr lang="en-US" b="1" dirty="0">
                <a:solidFill>
                  <a:srgbClr val="00B050"/>
                </a:solidFill>
              </a:rPr>
              <a:t>Weightless-W:</a:t>
            </a:r>
          </a:p>
          <a:p>
            <a:pPr>
              <a:spcBef>
                <a:spcPts val="300"/>
              </a:spcBef>
              <a:spcAft>
                <a:spcPts val="300"/>
              </a:spcAft>
            </a:pPr>
            <a:r>
              <a:rPr lang="en-US" b="1" dirty="0"/>
              <a:t>	</a:t>
            </a:r>
            <a:r>
              <a:rPr lang="en-US" b="1" dirty="0">
                <a:solidFill>
                  <a:srgbClr val="3333FF"/>
                </a:solidFill>
              </a:rPr>
              <a:t>Bidirectional</a:t>
            </a:r>
            <a:r>
              <a:rPr lang="en-US" dirty="0">
                <a:solidFill>
                  <a:srgbClr val="3333FF"/>
                </a:solidFill>
              </a:rPr>
              <a:t> </a:t>
            </a:r>
            <a:r>
              <a:rPr lang="en-US" dirty="0"/>
              <a:t>with higher data rates (1 kbps to 10 Mbps).</a:t>
            </a:r>
          </a:p>
          <a:p>
            <a:pPr>
              <a:spcBef>
                <a:spcPts val="300"/>
              </a:spcBef>
              <a:spcAft>
                <a:spcPts val="300"/>
              </a:spcAft>
            </a:pPr>
            <a:r>
              <a:rPr lang="en-US" dirty="0"/>
              <a:t>	Operates in </a:t>
            </a:r>
            <a:r>
              <a:rPr lang="en-US" b="1" dirty="0"/>
              <a:t>TV white space</a:t>
            </a:r>
            <a:r>
              <a:rPr lang="en-US" dirty="0"/>
              <a:t> spectrum.</a:t>
            </a:r>
          </a:p>
          <a:p>
            <a:pPr>
              <a:spcBef>
                <a:spcPts val="300"/>
              </a:spcBef>
              <a:spcAft>
                <a:spcPts val="300"/>
              </a:spcAft>
            </a:pPr>
            <a:r>
              <a:rPr lang="en-US" b="1" dirty="0">
                <a:solidFill>
                  <a:srgbClr val="FF0000"/>
                </a:solidFill>
              </a:rPr>
              <a:t>	Usage: </a:t>
            </a:r>
            <a:r>
              <a:rPr lang="en-US" dirty="0"/>
              <a:t>More versatile but less widely adopted compared to Weightless-N and Weightless-P.</a:t>
            </a:r>
          </a:p>
          <a:p>
            <a:pPr lvl="1"/>
            <a:endParaRPr lang="en-US" dirty="0"/>
          </a:p>
        </p:txBody>
      </p:sp>
    </p:spTree>
    <p:extLst>
      <p:ext uri="{BB962C8B-B14F-4D97-AF65-F5344CB8AC3E}">
        <p14:creationId xmlns:p14="http://schemas.microsoft.com/office/powerpoint/2010/main" val="540702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AFB46E-FECE-4605-87C2-975E46B360FB}"/>
              </a:ext>
            </a:extLst>
          </p:cNvPr>
          <p:cNvPicPr>
            <a:picLocks noChangeAspect="1"/>
          </p:cNvPicPr>
          <p:nvPr/>
        </p:nvPicPr>
        <p:blipFill>
          <a:blip r:embed="rId2"/>
          <a:stretch>
            <a:fillRect/>
          </a:stretch>
        </p:blipFill>
        <p:spPr>
          <a:xfrm>
            <a:off x="0" y="0"/>
            <a:ext cx="9144000" cy="3833745"/>
          </a:xfrm>
          <a:prstGeom prst="rect">
            <a:avLst/>
          </a:prstGeom>
        </p:spPr>
      </p:pic>
      <p:sp>
        <p:nvSpPr>
          <p:cNvPr id="5" name="Rectangle 4">
            <a:extLst>
              <a:ext uri="{FF2B5EF4-FFF2-40B4-BE49-F238E27FC236}">
                <a16:creationId xmlns:a16="http://schemas.microsoft.com/office/drawing/2014/main" id="{3897FCB6-D8F3-4C8C-8AC8-08DF9D01FF64}"/>
              </a:ext>
            </a:extLst>
          </p:cNvPr>
          <p:cNvSpPr/>
          <p:nvPr/>
        </p:nvSpPr>
        <p:spPr>
          <a:xfrm>
            <a:off x="947127" y="4254096"/>
            <a:ext cx="6296917" cy="400110"/>
          </a:xfrm>
          <a:prstGeom prst="rect">
            <a:avLst/>
          </a:prstGeom>
        </p:spPr>
        <p:txBody>
          <a:bodyPr wrap="none">
            <a:spAutoFit/>
          </a:bodyPr>
          <a:lstStyle/>
          <a:p>
            <a:r>
              <a:rPr lang="en-US" sz="2000" b="1" dirty="0">
                <a:latin typeface="CMSS10"/>
              </a:rPr>
              <a:t>Components of the Weightless standard and its protocols</a:t>
            </a:r>
            <a:endParaRPr lang="en-US" sz="2000" b="1" dirty="0"/>
          </a:p>
        </p:txBody>
      </p:sp>
    </p:spTree>
    <p:extLst>
      <p:ext uri="{BB962C8B-B14F-4D97-AF65-F5344CB8AC3E}">
        <p14:creationId xmlns:p14="http://schemas.microsoft.com/office/powerpoint/2010/main" val="1505947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744DDA-0042-4AB4-9968-2288563EF67A}"/>
              </a:ext>
            </a:extLst>
          </p:cNvPr>
          <p:cNvSpPr/>
          <p:nvPr/>
        </p:nvSpPr>
        <p:spPr>
          <a:xfrm>
            <a:off x="0" y="605209"/>
            <a:ext cx="6118302" cy="4662815"/>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sz="1500" dirty="0"/>
              <a:t>It is specifically designed for </a:t>
            </a:r>
            <a:r>
              <a:rPr lang="en-US" sz="1500" b="1" dirty="0">
                <a:solidFill>
                  <a:srgbClr val="FF0000"/>
                </a:solidFill>
              </a:rPr>
              <a:t>long-range</a:t>
            </a:r>
            <a:r>
              <a:rPr lang="en-US" sz="1500" dirty="0"/>
              <a:t>, </a:t>
            </a:r>
            <a:r>
              <a:rPr lang="en-US" sz="1500" b="1" dirty="0">
                <a:solidFill>
                  <a:srgbClr val="FF0000"/>
                </a:solidFill>
              </a:rPr>
              <a:t>low-power</a:t>
            </a:r>
            <a:r>
              <a:rPr lang="en-US" sz="1500" dirty="0"/>
              <a:t>, </a:t>
            </a:r>
            <a:r>
              <a:rPr lang="en-US" sz="1500" b="1" dirty="0">
                <a:solidFill>
                  <a:srgbClr val="FF0000"/>
                </a:solidFill>
              </a:rPr>
              <a:t>low-data-rate communication</a:t>
            </a:r>
            <a:r>
              <a:rPr lang="en-US" sz="1500" dirty="0"/>
              <a:t>, making it ideal for Internet of Things (IoT) applications that require devices to operate over extended distances with minimal energy consumption.</a:t>
            </a:r>
          </a:p>
          <a:p>
            <a:pPr algn="just"/>
            <a:endParaRPr lang="en-US" sz="1500" dirty="0"/>
          </a:p>
          <a:p>
            <a:pPr marL="285750" indent="-285750" algn="just">
              <a:buFont typeface="Arial" panose="020B0604020202020204" pitchFamily="34" charset="0"/>
              <a:buChar char="•"/>
            </a:pPr>
            <a:r>
              <a:rPr lang="en-US" sz="1500" dirty="0" err="1"/>
              <a:t>LoRa</a:t>
            </a:r>
            <a:r>
              <a:rPr lang="en-US" sz="1500" dirty="0"/>
              <a:t> can communicate over distances ranging from a </a:t>
            </a:r>
            <a:r>
              <a:rPr lang="en-US" sz="1500" b="1" dirty="0">
                <a:solidFill>
                  <a:srgbClr val="3333FF"/>
                </a:solidFill>
              </a:rPr>
              <a:t>few kilometers in urban environments</a:t>
            </a:r>
            <a:r>
              <a:rPr lang="en-US" sz="1500" dirty="0"/>
              <a:t> to </a:t>
            </a:r>
            <a:r>
              <a:rPr lang="en-US" sz="1500" b="1" dirty="0">
                <a:solidFill>
                  <a:srgbClr val="FF0000"/>
                </a:solidFill>
              </a:rPr>
              <a:t>over 10 kilometers in rural or open areas</a:t>
            </a:r>
            <a:r>
              <a:rPr lang="en-US" sz="1500" dirty="0"/>
              <a:t>. </a:t>
            </a:r>
          </a:p>
          <a:p>
            <a:pPr marL="285750" indent="-285750" algn="just">
              <a:buFont typeface="Arial" panose="020B0604020202020204" pitchFamily="34" charset="0"/>
              <a:buChar char="•"/>
            </a:pPr>
            <a:endParaRPr lang="en-US" sz="1500" dirty="0"/>
          </a:p>
          <a:p>
            <a:pPr marL="285750" indent="-285750" algn="just">
              <a:buFont typeface="Arial" panose="020B0604020202020204" pitchFamily="34" charset="0"/>
              <a:buChar char="•"/>
            </a:pPr>
            <a:r>
              <a:rPr lang="en-US" sz="1500" dirty="0"/>
              <a:t>The range depends on factors such as the environment, frequency band, and network configuration.</a:t>
            </a:r>
          </a:p>
          <a:p>
            <a:pPr marL="285750" indent="-285750" algn="just">
              <a:buFont typeface="Arial" panose="020B0604020202020204" pitchFamily="34" charset="0"/>
              <a:buChar char="•"/>
            </a:pPr>
            <a:endParaRPr lang="en-US" sz="1500" dirty="0"/>
          </a:p>
          <a:p>
            <a:pPr marL="285750" indent="-285750" algn="just">
              <a:buFont typeface="Arial" panose="020B0604020202020204" pitchFamily="34" charset="0"/>
              <a:buChar char="•"/>
            </a:pPr>
            <a:r>
              <a:rPr lang="en-US" sz="1500" dirty="0" err="1"/>
              <a:t>LoRa</a:t>
            </a:r>
            <a:r>
              <a:rPr lang="en-US" sz="1500" dirty="0"/>
              <a:t> is designed to be </a:t>
            </a:r>
            <a:r>
              <a:rPr lang="en-US" sz="1500" b="1" dirty="0">
                <a:solidFill>
                  <a:srgbClr val="3333FF"/>
                </a:solidFill>
              </a:rPr>
              <a:t>highly power-efficient</a:t>
            </a:r>
            <a:r>
              <a:rPr lang="en-US" sz="1500" dirty="0"/>
              <a:t>, allowing devices to operate on battery power for several years, which is essential for IoT applications where devices are often deployed in remote or hard-to-reach areas.</a:t>
            </a:r>
          </a:p>
          <a:p>
            <a:pPr marL="285750" indent="-285750" algn="just">
              <a:buFont typeface="Arial" panose="020B0604020202020204" pitchFamily="34" charset="0"/>
              <a:buChar char="•"/>
            </a:pPr>
            <a:endParaRPr lang="en-US" sz="1500" dirty="0"/>
          </a:p>
          <a:p>
            <a:pPr marL="285750" indent="-285750" algn="just">
              <a:buFont typeface="Arial" panose="020B0604020202020204" pitchFamily="34" charset="0"/>
              <a:buChar char="•"/>
            </a:pPr>
            <a:r>
              <a:rPr lang="en-US" dirty="0"/>
              <a:t>Its ability to </a:t>
            </a:r>
            <a:r>
              <a:rPr lang="en-US" b="1" dirty="0">
                <a:solidFill>
                  <a:srgbClr val="FF0000"/>
                </a:solidFill>
              </a:rPr>
              <a:t>operate in unlicensed bands </a:t>
            </a:r>
            <a:r>
              <a:rPr lang="en-US" dirty="0"/>
              <a:t>and support large-scale deployments makes it a popular choice for smart city infrastructure, agricultural monitoring, and various industrial applications. </a:t>
            </a:r>
          </a:p>
        </p:txBody>
      </p:sp>
      <p:sp>
        <p:nvSpPr>
          <p:cNvPr id="4" name="Rectangle 3">
            <a:extLst>
              <a:ext uri="{FF2B5EF4-FFF2-40B4-BE49-F238E27FC236}">
                <a16:creationId xmlns:a16="http://schemas.microsoft.com/office/drawing/2014/main" id="{02397021-1868-4C40-A2D2-7E2EFF6E2B9F}"/>
              </a:ext>
            </a:extLst>
          </p:cNvPr>
          <p:cNvSpPr/>
          <p:nvPr/>
        </p:nvSpPr>
        <p:spPr>
          <a:xfrm>
            <a:off x="0" y="0"/>
            <a:ext cx="9143999" cy="584775"/>
          </a:xfrm>
          <a:prstGeom prst="rect">
            <a:avLst/>
          </a:prstGeom>
          <a:solidFill>
            <a:schemeClr val="tx1">
              <a:lumMod val="50000"/>
            </a:schemeClr>
          </a:solidFill>
        </p:spPr>
        <p:txBody>
          <a:bodyPr wrap="square">
            <a:spAutoFit/>
          </a:bodyPr>
          <a:lstStyle/>
          <a:p>
            <a:pPr algn="ctr"/>
            <a:r>
              <a:rPr lang="en-US" sz="3200" b="1" dirty="0">
                <a:solidFill>
                  <a:schemeClr val="accent6">
                    <a:lumMod val="20000"/>
                    <a:lumOff val="80000"/>
                  </a:schemeClr>
                </a:solidFill>
              </a:rPr>
              <a:t>Lo</a:t>
            </a:r>
            <a:r>
              <a:rPr lang="en-US" sz="3200" b="1" dirty="0">
                <a:solidFill>
                  <a:srgbClr val="FF0000"/>
                </a:solidFill>
              </a:rPr>
              <a:t>ng</a:t>
            </a:r>
            <a:r>
              <a:rPr lang="en-US" sz="3200" b="1" dirty="0"/>
              <a:t> </a:t>
            </a:r>
            <a:r>
              <a:rPr lang="en-US" sz="3200" b="1" dirty="0">
                <a:solidFill>
                  <a:schemeClr val="accent6">
                    <a:lumMod val="20000"/>
                    <a:lumOff val="80000"/>
                  </a:schemeClr>
                </a:solidFill>
              </a:rPr>
              <a:t>Ra</a:t>
            </a:r>
            <a:r>
              <a:rPr lang="en-US" sz="3200" b="1" dirty="0">
                <a:solidFill>
                  <a:srgbClr val="FF0000"/>
                </a:solidFill>
              </a:rPr>
              <a:t>nge</a:t>
            </a:r>
            <a:r>
              <a:rPr lang="en-US" sz="3200" b="1" dirty="0"/>
              <a:t> </a:t>
            </a:r>
            <a:r>
              <a:rPr lang="en-US" sz="3200" b="1" dirty="0">
                <a:solidFill>
                  <a:srgbClr val="CCFF33"/>
                </a:solidFill>
              </a:rPr>
              <a:t>(</a:t>
            </a:r>
            <a:r>
              <a:rPr lang="en-US" sz="3200" b="1" dirty="0" err="1">
                <a:solidFill>
                  <a:srgbClr val="CCFF33"/>
                </a:solidFill>
              </a:rPr>
              <a:t>LoRa</a:t>
            </a:r>
            <a:r>
              <a:rPr lang="en-US" sz="3200" b="1" dirty="0">
                <a:solidFill>
                  <a:srgbClr val="CCFF33"/>
                </a:solidFill>
              </a:rPr>
              <a:t>)</a:t>
            </a:r>
          </a:p>
        </p:txBody>
      </p:sp>
      <p:sp>
        <p:nvSpPr>
          <p:cNvPr id="5" name="TextBox 4">
            <a:extLst>
              <a:ext uri="{FF2B5EF4-FFF2-40B4-BE49-F238E27FC236}">
                <a16:creationId xmlns:a16="http://schemas.microsoft.com/office/drawing/2014/main" id="{4FB1CC82-75AC-403D-ACDA-632B4D4427CA}"/>
              </a:ext>
            </a:extLst>
          </p:cNvPr>
          <p:cNvSpPr txBox="1"/>
          <p:nvPr/>
        </p:nvSpPr>
        <p:spPr>
          <a:xfrm>
            <a:off x="8184996" y="141248"/>
            <a:ext cx="869795" cy="307777"/>
          </a:xfrm>
          <a:prstGeom prst="rect">
            <a:avLst/>
          </a:prstGeom>
          <a:solidFill>
            <a:srgbClr val="CCFF33"/>
          </a:solidFill>
        </p:spPr>
        <p:txBody>
          <a:bodyPr wrap="square" rtlCol="0">
            <a:spAutoFit/>
          </a:bodyPr>
          <a:lstStyle/>
          <a:p>
            <a:r>
              <a:rPr lang="en-US" b="1" dirty="0"/>
              <a:t>LPWAN</a:t>
            </a:r>
          </a:p>
        </p:txBody>
      </p:sp>
      <p:pic>
        <p:nvPicPr>
          <p:cNvPr id="6" name="Picture 5">
            <a:extLst>
              <a:ext uri="{FF2B5EF4-FFF2-40B4-BE49-F238E27FC236}">
                <a16:creationId xmlns:a16="http://schemas.microsoft.com/office/drawing/2014/main" id="{A739C185-697D-4B3F-8F0B-AC3388854136}"/>
              </a:ext>
            </a:extLst>
          </p:cNvPr>
          <p:cNvPicPr>
            <a:picLocks noChangeAspect="1"/>
          </p:cNvPicPr>
          <p:nvPr/>
        </p:nvPicPr>
        <p:blipFill>
          <a:blip r:embed="rId2"/>
          <a:stretch>
            <a:fillRect/>
          </a:stretch>
        </p:blipFill>
        <p:spPr>
          <a:xfrm>
            <a:off x="6094297" y="939357"/>
            <a:ext cx="2872989" cy="3086367"/>
          </a:xfrm>
          <a:prstGeom prst="rect">
            <a:avLst/>
          </a:prstGeom>
        </p:spPr>
      </p:pic>
      <p:sp>
        <p:nvSpPr>
          <p:cNvPr id="7" name="Rectangle 6">
            <a:extLst>
              <a:ext uri="{FF2B5EF4-FFF2-40B4-BE49-F238E27FC236}">
                <a16:creationId xmlns:a16="http://schemas.microsoft.com/office/drawing/2014/main" id="{8025D10B-BDD1-4BAA-9BDD-B6D1479D0AF9}"/>
              </a:ext>
            </a:extLst>
          </p:cNvPr>
          <p:cNvSpPr/>
          <p:nvPr/>
        </p:nvSpPr>
        <p:spPr>
          <a:xfrm>
            <a:off x="6364879" y="4172321"/>
            <a:ext cx="2156360" cy="338554"/>
          </a:xfrm>
          <a:prstGeom prst="rect">
            <a:avLst/>
          </a:prstGeom>
        </p:spPr>
        <p:txBody>
          <a:bodyPr wrap="none">
            <a:spAutoFit/>
          </a:bodyPr>
          <a:lstStyle/>
          <a:p>
            <a:r>
              <a:rPr lang="en-US" sz="1600" b="1" dirty="0" err="1">
                <a:solidFill>
                  <a:srgbClr val="FF0000"/>
                </a:solidFill>
              </a:rPr>
              <a:t>LoRa</a:t>
            </a:r>
            <a:r>
              <a:rPr lang="en-US" sz="1600" b="1" dirty="0">
                <a:solidFill>
                  <a:srgbClr val="FF0000"/>
                </a:solidFill>
              </a:rPr>
              <a:t> protocol stack</a:t>
            </a:r>
          </a:p>
        </p:txBody>
      </p:sp>
    </p:spTree>
    <p:extLst>
      <p:ext uri="{BB962C8B-B14F-4D97-AF65-F5344CB8AC3E}">
        <p14:creationId xmlns:p14="http://schemas.microsoft.com/office/powerpoint/2010/main" val="2386415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5F92AF-1CAF-427D-86BC-BADE3848E6F7}"/>
              </a:ext>
            </a:extLst>
          </p:cNvPr>
          <p:cNvSpPr/>
          <p:nvPr/>
        </p:nvSpPr>
        <p:spPr>
          <a:xfrm>
            <a:off x="0" y="-27146"/>
            <a:ext cx="8779727" cy="5170646"/>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sz="1500" dirty="0" err="1"/>
              <a:t>LoRa</a:t>
            </a:r>
            <a:r>
              <a:rPr lang="en-US" sz="1500" dirty="0"/>
              <a:t> is typically used in a </a:t>
            </a:r>
            <a:r>
              <a:rPr lang="en-US" sz="1500" b="1" dirty="0">
                <a:solidFill>
                  <a:srgbClr val="FF0000"/>
                </a:solidFill>
              </a:rPr>
              <a:t>star topology</a:t>
            </a:r>
            <a:r>
              <a:rPr lang="en-US" sz="1500" dirty="0"/>
              <a:t>, where end devices (sensors, actuators) communicate directly with a central gateway or base station. </a:t>
            </a:r>
          </a:p>
          <a:p>
            <a:pPr algn="just"/>
            <a:endParaRPr lang="en-US" sz="1500" dirty="0"/>
          </a:p>
          <a:p>
            <a:pPr marL="285750" indent="-285750">
              <a:buFont typeface="Arial" panose="020B0604020202020204" pitchFamily="34" charset="0"/>
              <a:buChar char="•"/>
            </a:pPr>
            <a:r>
              <a:rPr lang="en-US" sz="1500" dirty="0" err="1"/>
              <a:t>LoRa</a:t>
            </a:r>
            <a:r>
              <a:rPr lang="en-US" sz="1500" dirty="0"/>
              <a:t> is made up of four crucial entities: </a:t>
            </a:r>
          </a:p>
          <a:p>
            <a:r>
              <a:rPr lang="en-US" sz="1500" dirty="0"/>
              <a:t>	1) End points/nodes, </a:t>
            </a:r>
          </a:p>
          <a:p>
            <a:r>
              <a:rPr lang="en-US" sz="1500" dirty="0"/>
              <a:t>	2) Gateways, </a:t>
            </a:r>
          </a:p>
          <a:p>
            <a:r>
              <a:rPr lang="en-US" sz="1500" dirty="0"/>
              <a:t>	3) Network server</a:t>
            </a:r>
          </a:p>
          <a:p>
            <a:r>
              <a:rPr lang="en-US" sz="1500" dirty="0"/>
              <a:t>	4) Remote computer</a:t>
            </a:r>
          </a:p>
          <a:p>
            <a:pPr marL="285750" indent="-285750" algn="just">
              <a:buFont typeface="Arial" panose="020B0604020202020204" pitchFamily="34" charset="0"/>
              <a:buChar char="•"/>
            </a:pPr>
            <a:endParaRPr lang="en-US" sz="1500" dirty="0"/>
          </a:p>
          <a:p>
            <a:r>
              <a:rPr lang="en-US" sz="1500" dirty="0">
                <a:solidFill>
                  <a:schemeClr val="tx1"/>
                </a:solidFill>
              </a:rPr>
              <a:t>1) </a:t>
            </a:r>
            <a:r>
              <a:rPr lang="en-US" sz="1500" b="1" dirty="0">
                <a:solidFill>
                  <a:srgbClr val="3333FF"/>
                </a:solidFill>
              </a:rPr>
              <a:t>End nodes</a:t>
            </a:r>
            <a:r>
              <a:rPr lang="en-US" sz="1500" dirty="0"/>
              <a:t> deal with all the </a:t>
            </a:r>
            <a:r>
              <a:rPr lang="en-US" sz="1500" b="1" dirty="0">
                <a:solidFill>
                  <a:srgbClr val="FF0000"/>
                </a:solidFill>
              </a:rPr>
              <a:t>sensing</a:t>
            </a:r>
            <a:r>
              <a:rPr lang="en-US" sz="1500" dirty="0"/>
              <a:t> and </a:t>
            </a:r>
            <a:r>
              <a:rPr lang="en-US" sz="1500" b="1" dirty="0">
                <a:solidFill>
                  <a:srgbClr val="FF0000"/>
                </a:solidFill>
              </a:rPr>
              <a:t>control solutions</a:t>
            </a:r>
            <a:r>
              <a:rPr lang="en-US" sz="1500" dirty="0"/>
              <a:t>. </a:t>
            </a:r>
          </a:p>
          <a:p>
            <a:endParaRPr lang="en-US" sz="1500" dirty="0"/>
          </a:p>
          <a:p>
            <a:r>
              <a:rPr lang="en-US" sz="1500" dirty="0"/>
              <a:t>2) The </a:t>
            </a:r>
            <a:r>
              <a:rPr lang="en-US" sz="1500" b="1" dirty="0">
                <a:solidFill>
                  <a:srgbClr val="3333FF"/>
                </a:solidFill>
              </a:rPr>
              <a:t>gateways</a:t>
            </a:r>
            <a:r>
              <a:rPr lang="en-US" sz="1500" dirty="0"/>
              <a:t> forward messages from </a:t>
            </a:r>
            <a:r>
              <a:rPr lang="en-US" sz="1500" b="1" dirty="0">
                <a:solidFill>
                  <a:srgbClr val="FF0000"/>
                </a:solidFill>
              </a:rPr>
              <a:t>end nodes to a backhaul network</a:t>
            </a:r>
            <a:r>
              <a:rPr lang="en-US" sz="1500" dirty="0"/>
              <a:t>. </a:t>
            </a:r>
          </a:p>
          <a:p>
            <a:endParaRPr lang="en-US" sz="1500" dirty="0"/>
          </a:p>
          <a:p>
            <a:r>
              <a:rPr lang="en-US" sz="1500" dirty="0"/>
              <a:t>     </a:t>
            </a:r>
            <a:r>
              <a:rPr lang="en-US" sz="1600" b="1" dirty="0">
                <a:solidFill>
                  <a:srgbClr val="FF00FF"/>
                </a:solidFill>
              </a:rPr>
              <a:t>*</a:t>
            </a:r>
            <a:r>
              <a:rPr lang="en-US" sz="1500" dirty="0"/>
              <a:t>   </a:t>
            </a:r>
            <a:r>
              <a:rPr lang="en-US" sz="1500" dirty="0" err="1"/>
              <a:t>LoRa</a:t>
            </a:r>
            <a:r>
              <a:rPr lang="en-US" sz="1500" dirty="0"/>
              <a:t> network can comprise both or either of </a:t>
            </a:r>
            <a:r>
              <a:rPr lang="en-US" sz="1500" b="1" dirty="0">
                <a:solidFill>
                  <a:srgbClr val="006600"/>
                </a:solidFill>
              </a:rPr>
              <a:t>wired and wireless technologies</a:t>
            </a:r>
            <a:r>
              <a:rPr lang="en-US" sz="1500" dirty="0"/>
              <a:t>. </a:t>
            </a:r>
          </a:p>
          <a:p>
            <a:r>
              <a:rPr lang="en-US" sz="1500" dirty="0"/>
              <a:t>     </a:t>
            </a:r>
            <a:r>
              <a:rPr lang="en-US" sz="1600" b="1" dirty="0">
                <a:solidFill>
                  <a:srgbClr val="FF00FF"/>
                </a:solidFill>
              </a:rPr>
              <a:t>* </a:t>
            </a:r>
            <a:r>
              <a:rPr lang="en-US" sz="1500" dirty="0"/>
              <a:t> The gateways themselves are connected to the network server utilizing IP-based connections    </a:t>
            </a:r>
          </a:p>
          <a:p>
            <a:r>
              <a:rPr lang="en-US" sz="1500" dirty="0"/>
              <a:t>         (either private or public). </a:t>
            </a:r>
          </a:p>
          <a:p>
            <a:endParaRPr lang="en-US" sz="1500" dirty="0"/>
          </a:p>
          <a:p>
            <a:r>
              <a:rPr lang="en-US" sz="1500" dirty="0"/>
              <a:t>3) </a:t>
            </a:r>
            <a:r>
              <a:rPr lang="en-US" sz="1500" dirty="0" err="1"/>
              <a:t>LoRa</a:t>
            </a:r>
            <a:r>
              <a:rPr lang="en-US" sz="1500" dirty="0"/>
              <a:t> </a:t>
            </a:r>
            <a:r>
              <a:rPr lang="en-US" sz="1500" b="1" dirty="0">
                <a:solidFill>
                  <a:srgbClr val="3333FF"/>
                </a:solidFill>
              </a:rPr>
              <a:t>network server </a:t>
            </a:r>
            <a:r>
              <a:rPr lang="en-US" sz="1500" dirty="0"/>
              <a:t>is responsible for </a:t>
            </a:r>
            <a:r>
              <a:rPr lang="en-US" sz="1500" u="sng" dirty="0"/>
              <a:t>scheduling message acknowledgments, modifying data </a:t>
            </a:r>
          </a:p>
          <a:p>
            <a:r>
              <a:rPr lang="en-US" sz="1500" dirty="0"/>
              <a:t>    </a:t>
            </a:r>
            <a:r>
              <a:rPr lang="en-US" sz="1500" u="sng" dirty="0"/>
              <a:t>rates, and removing message redundancies.</a:t>
            </a:r>
          </a:p>
          <a:p>
            <a:endParaRPr lang="en-US" sz="1500" dirty="0"/>
          </a:p>
          <a:p>
            <a:r>
              <a:rPr lang="en-US" sz="1500" dirty="0"/>
              <a:t>4) </a:t>
            </a:r>
            <a:r>
              <a:rPr lang="en-US" sz="1500" b="1" dirty="0">
                <a:solidFill>
                  <a:srgbClr val="3333FF"/>
                </a:solidFill>
              </a:rPr>
              <a:t>Remote computers </a:t>
            </a:r>
            <a:r>
              <a:rPr lang="en-US" sz="1500" dirty="0"/>
              <a:t>have control over the end nodes and act as data sinks for data originating       </a:t>
            </a:r>
          </a:p>
          <a:p>
            <a:r>
              <a:rPr lang="en-US" sz="1500" dirty="0"/>
              <a:t>    from these nodes.</a:t>
            </a:r>
          </a:p>
        </p:txBody>
      </p:sp>
    </p:spTree>
    <p:extLst>
      <p:ext uri="{BB962C8B-B14F-4D97-AF65-F5344CB8AC3E}">
        <p14:creationId xmlns:p14="http://schemas.microsoft.com/office/powerpoint/2010/main" val="4022063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EE76B9-355A-4EFD-8D54-4251FE638D5D}"/>
              </a:ext>
            </a:extLst>
          </p:cNvPr>
          <p:cNvPicPr>
            <a:picLocks noChangeAspect="1"/>
          </p:cNvPicPr>
          <p:nvPr/>
        </p:nvPicPr>
        <p:blipFill>
          <a:blip r:embed="rId2"/>
          <a:stretch>
            <a:fillRect/>
          </a:stretch>
        </p:blipFill>
        <p:spPr>
          <a:xfrm>
            <a:off x="0" y="0"/>
            <a:ext cx="8771380" cy="3901778"/>
          </a:xfrm>
          <a:prstGeom prst="rect">
            <a:avLst/>
          </a:prstGeom>
        </p:spPr>
      </p:pic>
      <p:sp>
        <p:nvSpPr>
          <p:cNvPr id="3" name="Rectangle 2">
            <a:extLst>
              <a:ext uri="{FF2B5EF4-FFF2-40B4-BE49-F238E27FC236}">
                <a16:creationId xmlns:a16="http://schemas.microsoft.com/office/drawing/2014/main" id="{EA9680E6-F840-48A9-94B5-DB0DEB21212D}"/>
              </a:ext>
            </a:extLst>
          </p:cNvPr>
          <p:cNvSpPr/>
          <p:nvPr/>
        </p:nvSpPr>
        <p:spPr>
          <a:xfrm>
            <a:off x="163551" y="4124072"/>
            <a:ext cx="8251902" cy="400110"/>
          </a:xfrm>
          <a:prstGeom prst="rect">
            <a:avLst/>
          </a:prstGeom>
        </p:spPr>
        <p:txBody>
          <a:bodyPr wrap="square">
            <a:spAutoFit/>
          </a:bodyPr>
          <a:lstStyle/>
          <a:p>
            <a:pPr algn="ctr"/>
            <a:r>
              <a:rPr lang="en-US" sz="2000" b="1" dirty="0" err="1"/>
              <a:t>LoRa</a:t>
            </a:r>
            <a:r>
              <a:rPr lang="en-US" sz="2000" b="1" dirty="0"/>
              <a:t> deployment and communication architecture</a:t>
            </a:r>
          </a:p>
        </p:txBody>
      </p:sp>
    </p:spTree>
    <p:extLst>
      <p:ext uri="{BB962C8B-B14F-4D97-AF65-F5344CB8AC3E}">
        <p14:creationId xmlns:p14="http://schemas.microsoft.com/office/powerpoint/2010/main" val="32972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0EFA6F-88AB-4F7B-A421-CEF5A48BD771}"/>
              </a:ext>
            </a:extLst>
          </p:cNvPr>
          <p:cNvGrpSpPr/>
          <p:nvPr/>
        </p:nvGrpSpPr>
        <p:grpSpPr>
          <a:xfrm>
            <a:off x="30480" y="22860"/>
            <a:ext cx="9083040" cy="5067300"/>
            <a:chOff x="30480" y="182055"/>
            <a:chExt cx="9083040" cy="4884420"/>
          </a:xfrm>
          <a:solidFill>
            <a:schemeClr val="bg2">
              <a:lumMod val="20000"/>
              <a:lumOff val="80000"/>
            </a:schemeClr>
          </a:solidFill>
        </p:grpSpPr>
        <p:sp>
          <p:nvSpPr>
            <p:cNvPr id="6" name="Rectangle: Rounded Corners 5">
              <a:extLst>
                <a:ext uri="{FF2B5EF4-FFF2-40B4-BE49-F238E27FC236}">
                  <a16:creationId xmlns:a16="http://schemas.microsoft.com/office/drawing/2014/main" id="{0F06E225-622E-4EB6-BD60-5007C65CAAED}"/>
                </a:ext>
              </a:extLst>
            </p:cNvPr>
            <p:cNvSpPr/>
            <p:nvPr/>
          </p:nvSpPr>
          <p:spPr>
            <a:xfrm>
              <a:off x="30480" y="182055"/>
              <a:ext cx="9083040" cy="4884420"/>
            </a:xfrm>
            <a:prstGeom prst="roundRect">
              <a:avLst>
                <a:gd name="adj" fmla="val 379"/>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5B9DB60-17CB-4B2D-A615-C036DB58C86A}"/>
                </a:ext>
              </a:extLst>
            </p:cNvPr>
            <p:cNvSpPr/>
            <p:nvPr/>
          </p:nvSpPr>
          <p:spPr>
            <a:xfrm>
              <a:off x="142009" y="3148445"/>
              <a:ext cx="5435831" cy="1497846"/>
            </a:xfrm>
            <a:prstGeom prst="rect">
              <a:avLst/>
            </a:prstGeom>
            <a:solidFill>
              <a:srgbClr val="CCFF33"/>
            </a:solidFill>
            <a:ln w="12700">
              <a:solidFill>
                <a:schemeClr val="tx2">
                  <a:lumMod val="10000"/>
                </a:schemeClr>
              </a:solidFill>
            </a:ln>
          </p:spPr>
          <p:txBody>
            <a:bodyPr wrap="square">
              <a:spAutoFit/>
            </a:bodyPr>
            <a:lstStyle/>
            <a:p>
              <a:pPr>
                <a:lnSpc>
                  <a:spcPct val="200000"/>
                </a:lnSpc>
              </a:pPr>
              <a:r>
                <a:rPr lang="en-US" sz="1600" b="1" dirty="0">
                  <a:solidFill>
                    <a:schemeClr val="tx1">
                      <a:lumMod val="50000"/>
                    </a:schemeClr>
                  </a:solidFill>
                  <a:latin typeface="Roboto Condensed Light"/>
                  <a:ea typeface="Roboto Condensed Light"/>
                </a:rPr>
                <a:t>LPWAN : </a:t>
              </a:r>
              <a:r>
                <a:rPr lang="en-US" sz="1600" b="1" dirty="0"/>
                <a:t>(</a:t>
              </a:r>
              <a:r>
                <a:rPr lang="en-US" sz="1600" b="1" dirty="0">
                  <a:solidFill>
                    <a:srgbClr val="FF0000"/>
                  </a:solidFill>
                </a:rPr>
                <a:t>L</a:t>
              </a:r>
              <a:r>
                <a:rPr lang="en-US" sz="1600" b="1" dirty="0"/>
                <a:t>ow-</a:t>
              </a:r>
              <a:r>
                <a:rPr lang="en-US" sz="1600" b="1" dirty="0">
                  <a:solidFill>
                    <a:srgbClr val="FF0000"/>
                  </a:solidFill>
                </a:rPr>
                <a:t>P</a:t>
              </a:r>
              <a:r>
                <a:rPr lang="en-US" sz="1600" b="1" dirty="0"/>
                <a:t>ower </a:t>
              </a:r>
              <a:r>
                <a:rPr lang="en-US" sz="1600" b="1" dirty="0">
                  <a:solidFill>
                    <a:srgbClr val="FF0000"/>
                  </a:solidFill>
                </a:rPr>
                <a:t>W</a:t>
              </a:r>
              <a:r>
                <a:rPr lang="en-US" sz="1600" b="1" dirty="0"/>
                <a:t>ide-</a:t>
              </a:r>
              <a:r>
                <a:rPr lang="en-US" sz="1600" b="1" dirty="0">
                  <a:solidFill>
                    <a:srgbClr val="FF0000"/>
                  </a:solidFill>
                </a:rPr>
                <a:t>A</a:t>
              </a:r>
              <a:r>
                <a:rPr lang="en-US" sz="1600" b="1" dirty="0"/>
                <a:t>rea </a:t>
              </a:r>
              <a:r>
                <a:rPr lang="en-US" sz="1600" b="1" dirty="0">
                  <a:solidFill>
                    <a:srgbClr val="FF0000"/>
                  </a:solidFill>
                </a:rPr>
                <a:t>N</a:t>
              </a:r>
              <a:r>
                <a:rPr lang="en-US" sz="1600" b="1" dirty="0"/>
                <a:t>etwork)</a:t>
              </a:r>
              <a:endParaRPr lang="en-US" sz="1600" b="1" dirty="0">
                <a:solidFill>
                  <a:schemeClr val="tx1"/>
                </a:solidFill>
                <a:latin typeface="Roboto Condensed Light"/>
                <a:ea typeface="Roboto Condensed Light"/>
              </a:endParaRPr>
            </a:p>
            <a:p>
              <a:pPr marL="342900" indent="-342900">
                <a:lnSpc>
                  <a:spcPct val="200000"/>
                </a:lnSpc>
                <a:buAutoNum type="arabicParenR"/>
              </a:pPr>
              <a:r>
                <a:rPr lang="en-US" sz="1600" b="1" dirty="0">
                  <a:solidFill>
                    <a:schemeClr val="tx1">
                      <a:lumMod val="50000"/>
                    </a:schemeClr>
                  </a:solidFill>
                  <a:latin typeface="Roboto Condensed Light"/>
                  <a:ea typeface="Roboto Condensed Light"/>
                </a:rPr>
                <a:t>Weightless </a:t>
              </a:r>
            </a:p>
            <a:p>
              <a:pPr marL="342900" indent="-342900">
                <a:lnSpc>
                  <a:spcPct val="200000"/>
                </a:lnSpc>
                <a:buAutoNum type="arabicParenR"/>
              </a:pPr>
              <a:r>
                <a:rPr lang="en-US" sz="1600" b="1" dirty="0" err="1">
                  <a:solidFill>
                    <a:schemeClr val="tx1">
                      <a:lumMod val="50000"/>
                    </a:schemeClr>
                  </a:solidFill>
                  <a:latin typeface="Roboto Condensed Light"/>
                  <a:ea typeface="Roboto Condensed Light"/>
                </a:rPr>
                <a:t>LoRa</a:t>
              </a:r>
              <a:endParaRPr lang="en-US" sz="1600" b="1" dirty="0">
                <a:solidFill>
                  <a:schemeClr val="tx1">
                    <a:lumMod val="50000"/>
                  </a:schemeClr>
                </a:solidFill>
                <a:latin typeface="Roboto Condensed Light"/>
                <a:ea typeface="Roboto Condensed Light"/>
              </a:endParaRPr>
            </a:p>
          </p:txBody>
        </p:sp>
        <p:sp>
          <p:nvSpPr>
            <p:cNvPr id="4" name="Rectangle 3">
              <a:extLst>
                <a:ext uri="{FF2B5EF4-FFF2-40B4-BE49-F238E27FC236}">
                  <a16:creationId xmlns:a16="http://schemas.microsoft.com/office/drawing/2014/main" id="{5F107D6D-4921-4875-B155-CB45DD276B37}"/>
                </a:ext>
              </a:extLst>
            </p:cNvPr>
            <p:cNvSpPr/>
            <p:nvPr/>
          </p:nvSpPr>
          <p:spPr>
            <a:xfrm>
              <a:off x="5722630" y="2470126"/>
              <a:ext cx="3276590" cy="1077218"/>
            </a:xfrm>
            <a:prstGeom prst="rect">
              <a:avLst/>
            </a:prstGeom>
            <a:solidFill>
              <a:srgbClr val="FFFF00"/>
            </a:solidFill>
            <a:ln w="12700">
              <a:solidFill>
                <a:schemeClr val="tx2">
                  <a:lumMod val="10000"/>
                </a:schemeClr>
              </a:solidFill>
            </a:ln>
          </p:spPr>
          <p:txBody>
            <a:bodyPr wrap="square">
              <a:spAutoFit/>
            </a:bodyPr>
            <a:lstStyle/>
            <a:p>
              <a:pPr>
                <a:lnSpc>
                  <a:spcPct val="200000"/>
                </a:lnSpc>
              </a:pPr>
              <a:r>
                <a:rPr lang="en-US" sz="1600" b="1" dirty="0">
                  <a:solidFill>
                    <a:schemeClr val="accent4">
                      <a:lumMod val="10000"/>
                    </a:schemeClr>
                  </a:solidFill>
                  <a:latin typeface="Roboto Condensed Light"/>
                  <a:ea typeface="Roboto Condensed Light"/>
                </a:rPr>
                <a:t>WLAN: </a:t>
              </a:r>
              <a:r>
                <a:rPr lang="en-US" sz="1600" b="1" dirty="0">
                  <a:solidFill>
                    <a:srgbClr val="006600"/>
                  </a:solidFill>
                  <a:latin typeface="Roboto Condensed Light"/>
                  <a:ea typeface="Roboto Condensed Light"/>
                </a:rPr>
                <a:t>(</a:t>
              </a:r>
              <a:r>
                <a:rPr lang="en-US" sz="1600" b="1" dirty="0">
                  <a:solidFill>
                    <a:srgbClr val="FF0000"/>
                  </a:solidFill>
                  <a:latin typeface="Roboto Condensed Light"/>
                  <a:ea typeface="Roboto Condensed Light"/>
                </a:rPr>
                <a:t>W</a:t>
              </a:r>
              <a:r>
                <a:rPr lang="en-US" sz="1600" b="1" dirty="0">
                  <a:solidFill>
                    <a:schemeClr val="tx1">
                      <a:lumMod val="50000"/>
                    </a:schemeClr>
                  </a:solidFill>
                  <a:latin typeface="Roboto Condensed Light"/>
                  <a:ea typeface="Roboto Condensed Light"/>
                </a:rPr>
                <a:t>ireless </a:t>
              </a:r>
              <a:r>
                <a:rPr lang="en-US" sz="1600" b="1" dirty="0">
                  <a:solidFill>
                    <a:srgbClr val="FF0000"/>
                  </a:solidFill>
                  <a:latin typeface="Roboto Condensed Light"/>
                  <a:ea typeface="Roboto Condensed Light"/>
                </a:rPr>
                <a:t>L</a:t>
              </a:r>
              <a:r>
                <a:rPr lang="en-US" sz="1600" b="1" dirty="0">
                  <a:solidFill>
                    <a:schemeClr val="tx1">
                      <a:lumMod val="50000"/>
                    </a:schemeClr>
                  </a:solidFill>
                  <a:latin typeface="Roboto Condensed Light"/>
                  <a:ea typeface="Roboto Condensed Light"/>
                </a:rPr>
                <a:t>ocal </a:t>
              </a:r>
              <a:r>
                <a:rPr lang="en-US" sz="1600" b="1" dirty="0">
                  <a:solidFill>
                    <a:srgbClr val="FF0000"/>
                  </a:solidFill>
                  <a:latin typeface="Roboto Condensed Light"/>
                  <a:ea typeface="Roboto Condensed Light"/>
                </a:rPr>
                <a:t>A</a:t>
              </a:r>
              <a:r>
                <a:rPr lang="en-US" sz="1600" b="1" dirty="0">
                  <a:solidFill>
                    <a:schemeClr val="tx1">
                      <a:lumMod val="50000"/>
                    </a:schemeClr>
                  </a:solidFill>
                  <a:latin typeface="Roboto Condensed Light"/>
                  <a:ea typeface="Roboto Condensed Light"/>
                </a:rPr>
                <a:t>rea </a:t>
              </a:r>
              <a:r>
                <a:rPr lang="en-US" sz="1600" b="1" dirty="0">
                  <a:solidFill>
                    <a:srgbClr val="FF0000"/>
                  </a:solidFill>
                  <a:latin typeface="Roboto Condensed Light"/>
                  <a:ea typeface="Roboto Condensed Light"/>
                </a:rPr>
                <a:t>N</a:t>
              </a:r>
              <a:r>
                <a:rPr lang="en-US" sz="1600" b="1" dirty="0">
                  <a:solidFill>
                    <a:schemeClr val="tx1">
                      <a:lumMod val="50000"/>
                    </a:schemeClr>
                  </a:solidFill>
                  <a:latin typeface="Roboto Condensed Light"/>
                  <a:ea typeface="Roboto Condensed Light"/>
                </a:rPr>
                <a:t>etwork)</a:t>
              </a:r>
            </a:p>
            <a:p>
              <a:endParaRPr lang="en-US" sz="1600" b="1" dirty="0">
                <a:solidFill>
                  <a:srgbClr val="FF0000"/>
                </a:solidFill>
                <a:latin typeface="Roboto Condensed Light"/>
                <a:ea typeface="Roboto Condensed Light"/>
              </a:endParaRPr>
            </a:p>
            <a:p>
              <a:pPr marL="342900" indent="-342900">
                <a:buFont typeface="+mj-lt"/>
                <a:buAutoNum type="arabicParenR"/>
              </a:pPr>
              <a:r>
                <a:rPr lang="en-US" sz="1600" b="1" dirty="0" err="1">
                  <a:solidFill>
                    <a:srgbClr val="3333FF"/>
                  </a:solidFill>
                  <a:latin typeface="Roboto Condensed Light"/>
                  <a:ea typeface="Roboto Condensed Light"/>
                </a:rPr>
                <a:t>WiFi</a:t>
              </a:r>
              <a:endParaRPr lang="en-US" sz="1600" b="1" dirty="0">
                <a:solidFill>
                  <a:srgbClr val="3333FF"/>
                </a:solidFill>
                <a:latin typeface="Roboto Condensed Light"/>
                <a:ea typeface="Roboto Condensed Light"/>
              </a:endParaRPr>
            </a:p>
          </p:txBody>
        </p:sp>
        <p:sp>
          <p:nvSpPr>
            <p:cNvPr id="5" name="Rectangle 4">
              <a:extLst>
                <a:ext uri="{FF2B5EF4-FFF2-40B4-BE49-F238E27FC236}">
                  <a16:creationId xmlns:a16="http://schemas.microsoft.com/office/drawing/2014/main" id="{5EB205D5-B936-4B6D-B9B8-B0AD458A3793}"/>
                </a:ext>
              </a:extLst>
            </p:cNvPr>
            <p:cNvSpPr/>
            <p:nvPr/>
          </p:nvSpPr>
          <p:spPr>
            <a:xfrm>
              <a:off x="121920" y="388620"/>
              <a:ext cx="5457713" cy="2482731"/>
            </a:xfrm>
            <a:prstGeom prst="rect">
              <a:avLst/>
            </a:prstGeom>
            <a:solidFill>
              <a:schemeClr val="accent6">
                <a:lumMod val="40000"/>
                <a:lumOff val="60000"/>
              </a:schemeClr>
            </a:solidFill>
            <a:ln w="12700">
              <a:solidFill>
                <a:schemeClr val="bg1"/>
              </a:solidFill>
            </a:ln>
          </p:spPr>
          <p:txBody>
            <a:bodyPr wrap="none">
              <a:spAutoFit/>
            </a:bodyPr>
            <a:lstStyle/>
            <a:p>
              <a:pPr algn="ctr">
                <a:lnSpc>
                  <a:spcPct val="200000"/>
                </a:lnSpc>
              </a:pPr>
              <a:r>
                <a:rPr lang="en-US" sz="1600" b="1" dirty="0">
                  <a:solidFill>
                    <a:schemeClr val="bg2"/>
                  </a:solidFill>
                  <a:latin typeface="Roboto Condensed Light"/>
                  <a:ea typeface="Roboto Condensed Light"/>
                </a:rPr>
                <a:t>LR-WPAN : </a:t>
              </a:r>
              <a:r>
                <a:rPr lang="en-US" sz="1600" b="1" dirty="0"/>
                <a:t>(</a:t>
              </a:r>
              <a:r>
                <a:rPr lang="en-US" sz="1600" b="1" dirty="0">
                  <a:solidFill>
                    <a:srgbClr val="FF0000"/>
                  </a:solidFill>
                </a:rPr>
                <a:t>L</a:t>
              </a:r>
              <a:r>
                <a:rPr lang="en-US" sz="1600" b="1" dirty="0"/>
                <a:t>ow-</a:t>
              </a:r>
              <a:r>
                <a:rPr lang="en-US" sz="1600" b="1" dirty="0">
                  <a:solidFill>
                    <a:srgbClr val="FF0000"/>
                  </a:solidFill>
                </a:rPr>
                <a:t>R</a:t>
              </a:r>
              <a:r>
                <a:rPr lang="en-US" sz="1600" b="1" dirty="0"/>
                <a:t>ate </a:t>
              </a:r>
              <a:r>
                <a:rPr lang="en-US" sz="1600" b="1" dirty="0">
                  <a:solidFill>
                    <a:srgbClr val="FF0000"/>
                  </a:solidFill>
                </a:rPr>
                <a:t>W</a:t>
              </a:r>
              <a:r>
                <a:rPr lang="en-US" sz="1600" b="1" dirty="0"/>
                <a:t>ireless </a:t>
              </a:r>
              <a:r>
                <a:rPr lang="en-US" sz="1600" b="1" dirty="0">
                  <a:solidFill>
                    <a:srgbClr val="FF0000"/>
                  </a:solidFill>
                </a:rPr>
                <a:t>P</a:t>
              </a:r>
              <a:r>
                <a:rPr lang="en-US" sz="1600" b="1" dirty="0"/>
                <a:t>ersonal </a:t>
              </a:r>
              <a:r>
                <a:rPr lang="en-US" sz="1600" b="1" dirty="0">
                  <a:solidFill>
                    <a:srgbClr val="FF0000"/>
                  </a:solidFill>
                </a:rPr>
                <a:t>A</a:t>
              </a:r>
              <a:r>
                <a:rPr lang="en-US" sz="1600" b="1" dirty="0"/>
                <a:t>rea </a:t>
              </a:r>
              <a:r>
                <a:rPr lang="en-US" sz="1600" b="1" dirty="0">
                  <a:solidFill>
                    <a:srgbClr val="FF0000"/>
                  </a:solidFill>
                </a:rPr>
                <a:t>N</a:t>
              </a:r>
              <a:r>
                <a:rPr lang="en-US" sz="1600" b="1" dirty="0"/>
                <a:t>etwork)</a:t>
              </a:r>
            </a:p>
            <a:p>
              <a:pPr marL="342900" indent="-342900">
                <a:lnSpc>
                  <a:spcPct val="200000"/>
                </a:lnSpc>
                <a:buAutoNum type="arabicParenR"/>
              </a:pPr>
              <a:r>
                <a:rPr lang="en-US" sz="1600" b="1" dirty="0">
                  <a:solidFill>
                    <a:srgbClr val="3333FF"/>
                  </a:solidFill>
                  <a:latin typeface="Roboto Condensed Light"/>
                  <a:ea typeface="Roboto Condensed Light"/>
                </a:rPr>
                <a:t>IEEE 802.15.4</a:t>
              </a:r>
            </a:p>
            <a:p>
              <a:pPr marL="342900" indent="-342900">
                <a:lnSpc>
                  <a:spcPct val="200000"/>
                </a:lnSpc>
                <a:buAutoNum type="arabicParenR"/>
              </a:pPr>
              <a:r>
                <a:rPr lang="en-US" sz="1600" b="1" dirty="0">
                  <a:solidFill>
                    <a:srgbClr val="3333FF"/>
                  </a:solidFill>
                  <a:latin typeface="Roboto Condensed Light"/>
                  <a:ea typeface="Roboto Condensed Light"/>
                </a:rPr>
                <a:t>Zigbee</a:t>
              </a:r>
            </a:p>
            <a:p>
              <a:pPr marL="342900" indent="-342900">
                <a:lnSpc>
                  <a:spcPct val="200000"/>
                </a:lnSpc>
                <a:buAutoNum type="arabicParenR"/>
              </a:pPr>
              <a:r>
                <a:rPr lang="en-US" sz="1600" b="1" dirty="0" err="1">
                  <a:solidFill>
                    <a:srgbClr val="3333FF"/>
                  </a:solidFill>
                  <a:latin typeface="Roboto Condensed Light"/>
                  <a:ea typeface="Roboto Condensed Light"/>
                </a:rPr>
                <a:t>WirelessHART</a:t>
              </a:r>
              <a:endParaRPr lang="en-US" sz="1600" b="1" dirty="0">
                <a:solidFill>
                  <a:srgbClr val="3333FF"/>
                </a:solidFill>
                <a:latin typeface="Roboto Condensed Light"/>
                <a:ea typeface="Roboto Condensed Light"/>
              </a:endParaRPr>
            </a:p>
            <a:p>
              <a:pPr marL="342900" indent="-342900">
                <a:lnSpc>
                  <a:spcPct val="200000"/>
                </a:lnSpc>
                <a:buAutoNum type="arabicParenR"/>
              </a:pPr>
              <a:r>
                <a:rPr lang="en-US" sz="1600" b="1" dirty="0">
                  <a:solidFill>
                    <a:srgbClr val="3333FF"/>
                  </a:solidFill>
                  <a:latin typeface="Roboto Condensed Light"/>
                  <a:ea typeface="Roboto Condensed Light"/>
                </a:rPr>
                <a:t>BLE</a:t>
              </a:r>
            </a:p>
          </p:txBody>
        </p:sp>
      </p:grpSp>
    </p:spTree>
    <p:extLst>
      <p:ext uri="{BB962C8B-B14F-4D97-AF65-F5344CB8AC3E}">
        <p14:creationId xmlns:p14="http://schemas.microsoft.com/office/powerpoint/2010/main" val="7163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B08912-3BB6-4D97-8E49-4FFE3D874B1F}"/>
              </a:ext>
            </a:extLst>
          </p:cNvPr>
          <p:cNvSpPr/>
          <p:nvPr/>
        </p:nvSpPr>
        <p:spPr>
          <a:xfrm>
            <a:off x="0" y="0"/>
            <a:ext cx="9144000" cy="4955203"/>
          </a:xfrm>
          <a:prstGeom prst="rect">
            <a:avLst/>
          </a:prstGeom>
          <a:solidFill>
            <a:schemeClr val="bg1"/>
          </a:solidFill>
        </p:spPr>
        <p:txBody>
          <a:bodyPr wrap="square">
            <a:spAutoFit/>
          </a:bodyPr>
          <a:lstStyle/>
          <a:p>
            <a:r>
              <a:rPr lang="en-US" sz="1800" dirty="0"/>
              <a:t>IoT </a:t>
            </a:r>
            <a:r>
              <a:rPr lang="en-US" sz="1800" b="1" dirty="0">
                <a:solidFill>
                  <a:srgbClr val="3333FF"/>
                </a:solidFill>
              </a:rPr>
              <a:t>communication protocols </a:t>
            </a:r>
            <a:r>
              <a:rPr lang="en-US" sz="1800" dirty="0"/>
              <a:t>according to their usage into 6 groups:</a:t>
            </a:r>
          </a:p>
          <a:p>
            <a:r>
              <a:rPr lang="en-US" sz="1800" dirty="0"/>
              <a:t> </a:t>
            </a:r>
          </a:p>
          <a:p>
            <a:r>
              <a:rPr lang="en-US" sz="2000" dirty="0"/>
              <a:t>1) Infrastructure protocols (IPv6, 6LowPAN)</a:t>
            </a:r>
          </a:p>
          <a:p>
            <a:r>
              <a:rPr lang="en-US" sz="2000" dirty="0"/>
              <a:t>(</a:t>
            </a:r>
            <a:r>
              <a:rPr lang="en-US" sz="1200" dirty="0"/>
              <a:t>The protocols covered in this section are hugely dependent on the </a:t>
            </a:r>
            <a:r>
              <a:rPr lang="en-US" sz="1200" b="1" dirty="0">
                <a:solidFill>
                  <a:srgbClr val="FF0000"/>
                </a:solidFill>
              </a:rPr>
              <a:t>network and the network infrastructure for its operation</a:t>
            </a:r>
            <a:r>
              <a:rPr lang="en-US" sz="1200" dirty="0"/>
              <a:t>.</a:t>
            </a:r>
            <a:r>
              <a:rPr lang="en-US" sz="2000" dirty="0"/>
              <a:t>)</a:t>
            </a:r>
          </a:p>
          <a:p>
            <a:endParaRPr lang="en-US" sz="2000" dirty="0"/>
          </a:p>
          <a:p>
            <a:r>
              <a:rPr lang="en-US" sz="2000" dirty="0"/>
              <a:t>2) Discovery protocols</a:t>
            </a:r>
          </a:p>
          <a:p>
            <a:endParaRPr lang="en-US" sz="2000" dirty="0"/>
          </a:p>
          <a:p>
            <a:r>
              <a:rPr lang="en-US" sz="2000" dirty="0"/>
              <a:t>3) Data protocols (MQTT, </a:t>
            </a:r>
            <a:r>
              <a:rPr lang="en-US" sz="2000" dirty="0" err="1"/>
              <a:t>CoAP</a:t>
            </a:r>
            <a:r>
              <a:rPr lang="en-US" sz="2000" dirty="0"/>
              <a:t>, AMQP, REST, SOAP)</a:t>
            </a:r>
          </a:p>
          <a:p>
            <a:r>
              <a:rPr lang="en-US" sz="2000" dirty="0"/>
              <a:t>(</a:t>
            </a:r>
            <a:r>
              <a:rPr lang="en-US" sz="1200" dirty="0"/>
              <a:t>The protocols covered in this section </a:t>
            </a:r>
            <a:r>
              <a:rPr lang="en-US" sz="1200" b="1" dirty="0">
                <a:solidFill>
                  <a:srgbClr val="FF0000"/>
                </a:solidFill>
              </a:rPr>
              <a:t>are directly related to access, storage, and distribution of data through the IoT network</a:t>
            </a:r>
            <a:r>
              <a:rPr lang="en-US" sz="2000" dirty="0"/>
              <a:t>)</a:t>
            </a:r>
          </a:p>
          <a:p>
            <a:endParaRPr lang="en-US" sz="2000" dirty="0"/>
          </a:p>
          <a:p>
            <a:r>
              <a:rPr lang="en-US" sz="2000" dirty="0"/>
              <a:t>4) Identification protocols</a:t>
            </a:r>
          </a:p>
          <a:p>
            <a:endParaRPr lang="en-US" sz="2000" dirty="0"/>
          </a:p>
          <a:p>
            <a:r>
              <a:rPr lang="en-US" sz="2000" dirty="0"/>
              <a:t>5) Device management protocols</a:t>
            </a:r>
          </a:p>
          <a:p>
            <a:endParaRPr lang="en-US" sz="2000" dirty="0"/>
          </a:p>
          <a:p>
            <a:r>
              <a:rPr lang="en-US" sz="2000" dirty="0"/>
              <a:t>6) Semantic protocols.</a:t>
            </a:r>
          </a:p>
        </p:txBody>
      </p:sp>
    </p:spTree>
    <p:extLst>
      <p:ext uri="{BB962C8B-B14F-4D97-AF65-F5344CB8AC3E}">
        <p14:creationId xmlns:p14="http://schemas.microsoft.com/office/powerpoint/2010/main" val="1836264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A11703ED-CFDD-4099-BF71-34179CCC265B}"/>
              </a:ext>
            </a:extLst>
          </p:cNvPr>
          <p:cNvGrpSpPr/>
          <p:nvPr/>
        </p:nvGrpSpPr>
        <p:grpSpPr>
          <a:xfrm>
            <a:off x="48768" y="1021588"/>
            <a:ext cx="8948929" cy="2762653"/>
            <a:chOff x="115824" y="136144"/>
            <a:chExt cx="9810182" cy="2762653"/>
          </a:xfrm>
        </p:grpSpPr>
        <p:grpSp>
          <p:nvGrpSpPr>
            <p:cNvPr id="32" name="Group 31">
              <a:extLst>
                <a:ext uri="{FF2B5EF4-FFF2-40B4-BE49-F238E27FC236}">
                  <a16:creationId xmlns:a16="http://schemas.microsoft.com/office/drawing/2014/main" id="{05D077C3-8FD3-49AF-802D-F30EBA3792FA}"/>
                </a:ext>
              </a:extLst>
            </p:cNvPr>
            <p:cNvGrpSpPr/>
            <p:nvPr/>
          </p:nvGrpSpPr>
          <p:grpSpPr>
            <a:xfrm>
              <a:off x="115824" y="136144"/>
              <a:ext cx="9810182" cy="2762653"/>
              <a:chOff x="0" y="904240"/>
              <a:chExt cx="9810182" cy="2762653"/>
            </a:xfrm>
          </p:grpSpPr>
          <p:grpSp>
            <p:nvGrpSpPr>
              <p:cNvPr id="31" name="Group 30">
                <a:extLst>
                  <a:ext uri="{FF2B5EF4-FFF2-40B4-BE49-F238E27FC236}">
                    <a16:creationId xmlns:a16="http://schemas.microsoft.com/office/drawing/2014/main" id="{374CE5F9-051A-4B50-9AAB-138232E0BE45}"/>
                  </a:ext>
                </a:extLst>
              </p:cNvPr>
              <p:cNvGrpSpPr/>
              <p:nvPr/>
            </p:nvGrpSpPr>
            <p:grpSpPr>
              <a:xfrm>
                <a:off x="0" y="904240"/>
                <a:ext cx="8921384" cy="2762653"/>
                <a:chOff x="0" y="904240"/>
                <a:chExt cx="8921384" cy="2762653"/>
              </a:xfrm>
            </p:grpSpPr>
            <p:pic>
              <p:nvPicPr>
                <p:cNvPr id="2" name="Picture 1">
                  <a:extLst>
                    <a:ext uri="{FF2B5EF4-FFF2-40B4-BE49-F238E27FC236}">
                      <a16:creationId xmlns:a16="http://schemas.microsoft.com/office/drawing/2014/main" id="{476A98FC-1A12-4505-A277-2DF950234E13}"/>
                    </a:ext>
                  </a:extLst>
                </p:cNvPr>
                <p:cNvPicPr>
                  <a:picLocks noChangeAspect="1"/>
                </p:cNvPicPr>
                <p:nvPr/>
              </p:nvPicPr>
              <p:blipFill>
                <a:blip r:embed="rId3"/>
                <a:stretch>
                  <a:fillRect/>
                </a:stretch>
              </p:blipFill>
              <p:spPr>
                <a:xfrm>
                  <a:off x="63046" y="963954"/>
                  <a:ext cx="8858338" cy="2645075"/>
                </a:xfrm>
                <a:prstGeom prst="rect">
                  <a:avLst/>
                </a:prstGeom>
              </p:spPr>
            </p:pic>
            <p:sp>
              <p:nvSpPr>
                <p:cNvPr id="3" name="Rectangle 2">
                  <a:extLst>
                    <a:ext uri="{FF2B5EF4-FFF2-40B4-BE49-F238E27FC236}">
                      <a16:creationId xmlns:a16="http://schemas.microsoft.com/office/drawing/2014/main" id="{13302CDC-937E-443E-BC5C-6B0C7DF052AB}"/>
                    </a:ext>
                  </a:extLst>
                </p:cNvPr>
                <p:cNvSpPr/>
                <p:nvPr/>
              </p:nvSpPr>
              <p:spPr>
                <a:xfrm>
                  <a:off x="59473" y="978408"/>
                  <a:ext cx="8861503" cy="268848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EC373F-8CA1-419B-B866-89194A1CFD4F}"/>
                    </a:ext>
                  </a:extLst>
                </p:cNvPr>
                <p:cNvSpPr/>
                <p:nvPr/>
              </p:nvSpPr>
              <p:spPr>
                <a:xfrm>
                  <a:off x="57119" y="970280"/>
                  <a:ext cx="8854068" cy="294640"/>
                </a:xfrm>
                <a:prstGeom prst="rect">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701AC3D5-3AD9-4A8D-8DDA-0F0E8D033864}"/>
                    </a:ext>
                  </a:extLst>
                </p:cNvPr>
                <p:cNvCxnSpPr/>
                <p:nvPr/>
              </p:nvCxnSpPr>
              <p:spPr>
                <a:xfrm>
                  <a:off x="2270760" y="980440"/>
                  <a:ext cx="0" cy="2794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9C50A3-44CA-4F7F-B77B-DCF62A64C68B}"/>
                    </a:ext>
                  </a:extLst>
                </p:cNvPr>
                <p:cNvCxnSpPr>
                  <a:cxnSpLocks/>
                </p:cNvCxnSpPr>
                <p:nvPr/>
              </p:nvCxnSpPr>
              <p:spPr>
                <a:xfrm>
                  <a:off x="4475480" y="970280"/>
                  <a:ext cx="0" cy="2794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BED2DC-E438-48B9-B0FB-880025B9D121}"/>
                    </a:ext>
                  </a:extLst>
                </p:cNvPr>
                <p:cNvCxnSpPr/>
                <p:nvPr/>
              </p:nvCxnSpPr>
              <p:spPr>
                <a:xfrm>
                  <a:off x="6675120" y="980440"/>
                  <a:ext cx="0" cy="2794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0169C3-7483-45BD-8D15-B773CBEE6FC6}"/>
                    </a:ext>
                  </a:extLst>
                </p:cNvPr>
                <p:cNvCxnSpPr>
                  <a:cxnSpLocks/>
                </p:cNvCxnSpPr>
                <p:nvPr/>
              </p:nvCxnSpPr>
              <p:spPr>
                <a:xfrm>
                  <a:off x="1173480" y="1277620"/>
                  <a:ext cx="0" cy="513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E74906-8827-49D6-8A06-746078B4D3AF}"/>
                    </a:ext>
                  </a:extLst>
                </p:cNvPr>
                <p:cNvCxnSpPr>
                  <a:cxnSpLocks/>
                </p:cNvCxnSpPr>
                <p:nvPr/>
              </p:nvCxnSpPr>
              <p:spPr>
                <a:xfrm>
                  <a:off x="3373120" y="1270000"/>
                  <a:ext cx="0" cy="50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D61571-DAD0-4578-B7DE-05AA5A200E16}"/>
                    </a:ext>
                  </a:extLst>
                </p:cNvPr>
                <p:cNvCxnSpPr>
                  <a:cxnSpLocks/>
                </p:cNvCxnSpPr>
                <p:nvPr/>
              </p:nvCxnSpPr>
              <p:spPr>
                <a:xfrm>
                  <a:off x="6695440" y="1783080"/>
                  <a:ext cx="0" cy="269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A9ADDF-917F-4077-B476-20130CE3BFDD}"/>
                    </a:ext>
                  </a:extLst>
                </p:cNvPr>
                <p:cNvCxnSpPr>
                  <a:cxnSpLocks/>
                </p:cNvCxnSpPr>
                <p:nvPr/>
              </p:nvCxnSpPr>
              <p:spPr>
                <a:xfrm>
                  <a:off x="4470400" y="1788160"/>
                  <a:ext cx="0" cy="269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648B88-6F0B-49B1-A878-D608C6E5143D}"/>
                    </a:ext>
                  </a:extLst>
                </p:cNvPr>
                <p:cNvSpPr txBox="1"/>
                <p:nvPr/>
              </p:nvSpPr>
              <p:spPr>
                <a:xfrm>
                  <a:off x="0" y="924560"/>
                  <a:ext cx="2245360" cy="369332"/>
                </a:xfrm>
                <a:prstGeom prst="rect">
                  <a:avLst/>
                </a:prstGeom>
                <a:noFill/>
              </p:spPr>
              <p:txBody>
                <a:bodyPr wrap="square" rtlCol="0">
                  <a:spAutoFit/>
                </a:bodyPr>
                <a:lstStyle/>
                <a:p>
                  <a:pPr algn="ctr"/>
                  <a:r>
                    <a:rPr lang="en-US" sz="1800" b="1" dirty="0">
                      <a:solidFill>
                        <a:schemeClr val="bg1"/>
                      </a:solidFill>
                    </a:rPr>
                    <a:t>0 Byte</a:t>
                  </a:r>
                </a:p>
              </p:txBody>
            </p:sp>
            <p:sp>
              <p:nvSpPr>
                <p:cNvPr id="20" name="TextBox 19">
                  <a:extLst>
                    <a:ext uri="{FF2B5EF4-FFF2-40B4-BE49-F238E27FC236}">
                      <a16:creationId xmlns:a16="http://schemas.microsoft.com/office/drawing/2014/main" id="{50D21777-52EA-4F8E-9CE3-D3F755DDF045}"/>
                    </a:ext>
                  </a:extLst>
                </p:cNvPr>
                <p:cNvSpPr txBox="1"/>
                <p:nvPr/>
              </p:nvSpPr>
              <p:spPr>
                <a:xfrm>
                  <a:off x="2255520" y="909320"/>
                  <a:ext cx="2177415" cy="369332"/>
                </a:xfrm>
                <a:prstGeom prst="rect">
                  <a:avLst/>
                </a:prstGeom>
                <a:noFill/>
              </p:spPr>
              <p:txBody>
                <a:bodyPr wrap="square" rtlCol="0">
                  <a:spAutoFit/>
                </a:bodyPr>
                <a:lstStyle/>
                <a:p>
                  <a:pPr algn="ctr"/>
                  <a:r>
                    <a:rPr lang="en-US" sz="1800" b="1" dirty="0">
                      <a:solidFill>
                        <a:schemeClr val="bg1"/>
                      </a:solidFill>
                    </a:rPr>
                    <a:t>1 Byte</a:t>
                  </a:r>
                </a:p>
              </p:txBody>
            </p:sp>
            <p:sp>
              <p:nvSpPr>
                <p:cNvPr id="22" name="TextBox 21">
                  <a:extLst>
                    <a:ext uri="{FF2B5EF4-FFF2-40B4-BE49-F238E27FC236}">
                      <a16:creationId xmlns:a16="http://schemas.microsoft.com/office/drawing/2014/main" id="{9478EA53-C510-484D-BFFB-58105BA48223}"/>
                    </a:ext>
                  </a:extLst>
                </p:cNvPr>
                <p:cNvSpPr txBox="1"/>
                <p:nvPr/>
              </p:nvSpPr>
              <p:spPr>
                <a:xfrm>
                  <a:off x="4503420" y="904240"/>
                  <a:ext cx="2170430" cy="369332"/>
                </a:xfrm>
                <a:prstGeom prst="rect">
                  <a:avLst/>
                </a:prstGeom>
                <a:noFill/>
              </p:spPr>
              <p:txBody>
                <a:bodyPr wrap="square" rtlCol="0">
                  <a:spAutoFit/>
                </a:bodyPr>
                <a:lstStyle/>
                <a:p>
                  <a:pPr algn="ctr"/>
                  <a:r>
                    <a:rPr lang="en-US" sz="1800" b="1" dirty="0">
                      <a:solidFill>
                        <a:schemeClr val="bg1"/>
                      </a:solidFill>
                    </a:rPr>
                    <a:t>2 Byte</a:t>
                  </a:r>
                </a:p>
              </p:txBody>
            </p:sp>
            <p:sp>
              <p:nvSpPr>
                <p:cNvPr id="23" name="TextBox 22">
                  <a:extLst>
                    <a:ext uri="{FF2B5EF4-FFF2-40B4-BE49-F238E27FC236}">
                      <a16:creationId xmlns:a16="http://schemas.microsoft.com/office/drawing/2014/main" id="{99651B32-21A0-490D-840A-4249CC181873}"/>
                    </a:ext>
                  </a:extLst>
                </p:cNvPr>
                <p:cNvSpPr txBox="1"/>
                <p:nvPr/>
              </p:nvSpPr>
              <p:spPr>
                <a:xfrm>
                  <a:off x="6671310" y="919480"/>
                  <a:ext cx="2245360" cy="369332"/>
                </a:xfrm>
                <a:prstGeom prst="rect">
                  <a:avLst/>
                </a:prstGeom>
                <a:noFill/>
              </p:spPr>
              <p:txBody>
                <a:bodyPr wrap="square" rtlCol="0">
                  <a:spAutoFit/>
                </a:bodyPr>
                <a:lstStyle/>
                <a:p>
                  <a:pPr algn="ctr"/>
                  <a:r>
                    <a:rPr lang="en-US" sz="1800" b="1" dirty="0">
                      <a:solidFill>
                        <a:schemeClr val="bg1"/>
                      </a:solidFill>
                    </a:rPr>
                    <a:t>3 Byte</a:t>
                  </a:r>
                </a:p>
              </p:txBody>
            </p:sp>
          </p:grpSp>
          <p:sp>
            <p:nvSpPr>
              <p:cNvPr id="30" name="Rectangle 29">
                <a:extLst>
                  <a:ext uri="{FF2B5EF4-FFF2-40B4-BE49-F238E27FC236}">
                    <a16:creationId xmlns:a16="http://schemas.microsoft.com/office/drawing/2014/main" id="{16653E99-0710-46FC-BF46-8711F812852D}"/>
                  </a:ext>
                </a:extLst>
              </p:cNvPr>
              <p:cNvSpPr/>
              <p:nvPr/>
            </p:nvSpPr>
            <p:spPr>
              <a:xfrm>
                <a:off x="54864" y="1536192"/>
                <a:ext cx="9755318" cy="1030224"/>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493C4BD6-09A7-4F31-969A-85C4CF81DB51}"/>
                </a:ext>
              </a:extLst>
            </p:cNvPr>
            <p:cNvSpPr txBox="1"/>
            <p:nvPr/>
          </p:nvSpPr>
          <p:spPr>
            <a:xfrm>
              <a:off x="1018032" y="755904"/>
              <a:ext cx="280416" cy="261610"/>
            </a:xfrm>
            <a:prstGeom prst="rect">
              <a:avLst/>
            </a:prstGeom>
            <a:noFill/>
          </p:spPr>
          <p:txBody>
            <a:bodyPr wrap="square" rtlCol="0">
              <a:spAutoFit/>
            </a:bodyPr>
            <a:lstStyle/>
            <a:p>
              <a:r>
                <a:rPr lang="en-US" sz="1100" b="1" dirty="0">
                  <a:solidFill>
                    <a:srgbClr val="006600"/>
                  </a:solidFill>
                </a:rPr>
                <a:t>4</a:t>
              </a:r>
            </a:p>
          </p:txBody>
        </p:sp>
        <p:sp>
          <p:nvSpPr>
            <p:cNvPr id="36" name="TextBox 35">
              <a:extLst>
                <a:ext uri="{FF2B5EF4-FFF2-40B4-BE49-F238E27FC236}">
                  <a16:creationId xmlns:a16="http://schemas.microsoft.com/office/drawing/2014/main" id="{B020261E-0C84-4DC5-BE95-AAEA87F52E2F}"/>
                </a:ext>
              </a:extLst>
            </p:cNvPr>
            <p:cNvSpPr txBox="1"/>
            <p:nvPr/>
          </p:nvSpPr>
          <p:spPr>
            <a:xfrm>
              <a:off x="3048000" y="774192"/>
              <a:ext cx="280416" cy="261610"/>
            </a:xfrm>
            <a:prstGeom prst="rect">
              <a:avLst/>
            </a:prstGeom>
            <a:noFill/>
          </p:spPr>
          <p:txBody>
            <a:bodyPr wrap="square" rtlCol="0">
              <a:spAutoFit/>
            </a:bodyPr>
            <a:lstStyle/>
            <a:p>
              <a:r>
                <a:rPr lang="en-US" sz="1100" b="1" dirty="0">
                  <a:solidFill>
                    <a:srgbClr val="006600"/>
                  </a:solidFill>
                </a:rPr>
                <a:t>8</a:t>
              </a:r>
            </a:p>
          </p:txBody>
        </p:sp>
        <p:sp>
          <p:nvSpPr>
            <p:cNvPr id="38" name="TextBox 37">
              <a:extLst>
                <a:ext uri="{FF2B5EF4-FFF2-40B4-BE49-F238E27FC236}">
                  <a16:creationId xmlns:a16="http://schemas.microsoft.com/office/drawing/2014/main" id="{3F6032E8-6433-4632-B126-256E7B303BC6}"/>
                </a:ext>
              </a:extLst>
            </p:cNvPr>
            <p:cNvSpPr txBox="1"/>
            <p:nvPr/>
          </p:nvSpPr>
          <p:spPr>
            <a:xfrm>
              <a:off x="7010400" y="755904"/>
              <a:ext cx="914400" cy="261610"/>
            </a:xfrm>
            <a:prstGeom prst="rect">
              <a:avLst/>
            </a:prstGeom>
            <a:noFill/>
          </p:spPr>
          <p:txBody>
            <a:bodyPr wrap="square" rtlCol="0">
              <a:spAutoFit/>
            </a:bodyPr>
            <a:lstStyle/>
            <a:p>
              <a:r>
                <a:rPr lang="en-US" sz="1100" b="1" dirty="0">
                  <a:solidFill>
                    <a:srgbClr val="006600"/>
                  </a:solidFill>
                </a:rPr>
                <a:t>20 bits</a:t>
              </a:r>
            </a:p>
          </p:txBody>
        </p:sp>
        <p:sp>
          <p:nvSpPr>
            <p:cNvPr id="39" name="TextBox 38">
              <a:extLst>
                <a:ext uri="{FF2B5EF4-FFF2-40B4-BE49-F238E27FC236}">
                  <a16:creationId xmlns:a16="http://schemas.microsoft.com/office/drawing/2014/main" id="{7D48BD50-9F0F-4C69-BBA2-5913453B1A6C}"/>
                </a:ext>
              </a:extLst>
            </p:cNvPr>
            <p:cNvSpPr txBox="1"/>
            <p:nvPr/>
          </p:nvSpPr>
          <p:spPr>
            <a:xfrm>
              <a:off x="6291072" y="1036320"/>
              <a:ext cx="280416" cy="261610"/>
            </a:xfrm>
            <a:prstGeom prst="rect">
              <a:avLst/>
            </a:prstGeom>
            <a:noFill/>
          </p:spPr>
          <p:txBody>
            <a:bodyPr wrap="square" rtlCol="0">
              <a:spAutoFit/>
            </a:bodyPr>
            <a:lstStyle/>
            <a:p>
              <a:r>
                <a:rPr lang="en-US" sz="1100" b="1" dirty="0">
                  <a:solidFill>
                    <a:srgbClr val="006600"/>
                  </a:solidFill>
                </a:rPr>
                <a:t>8</a:t>
              </a:r>
            </a:p>
          </p:txBody>
        </p:sp>
        <p:sp>
          <p:nvSpPr>
            <p:cNvPr id="40" name="TextBox 39">
              <a:extLst>
                <a:ext uri="{FF2B5EF4-FFF2-40B4-BE49-F238E27FC236}">
                  <a16:creationId xmlns:a16="http://schemas.microsoft.com/office/drawing/2014/main" id="{2B2B69AF-EA0B-4804-87DD-6E1459722005}"/>
                </a:ext>
              </a:extLst>
            </p:cNvPr>
            <p:cNvSpPr txBox="1"/>
            <p:nvPr/>
          </p:nvSpPr>
          <p:spPr>
            <a:xfrm>
              <a:off x="8625840" y="1024128"/>
              <a:ext cx="280416" cy="261610"/>
            </a:xfrm>
            <a:prstGeom prst="rect">
              <a:avLst/>
            </a:prstGeom>
            <a:noFill/>
          </p:spPr>
          <p:txBody>
            <a:bodyPr wrap="square" rtlCol="0">
              <a:spAutoFit/>
            </a:bodyPr>
            <a:lstStyle/>
            <a:p>
              <a:r>
                <a:rPr lang="en-US" sz="1100" b="1" dirty="0">
                  <a:solidFill>
                    <a:srgbClr val="006600"/>
                  </a:solidFill>
                </a:rPr>
                <a:t>8</a:t>
              </a:r>
            </a:p>
          </p:txBody>
        </p:sp>
        <p:sp>
          <p:nvSpPr>
            <p:cNvPr id="42" name="TextBox 41">
              <a:extLst>
                <a:ext uri="{FF2B5EF4-FFF2-40B4-BE49-F238E27FC236}">
                  <a16:creationId xmlns:a16="http://schemas.microsoft.com/office/drawing/2014/main" id="{45864A43-2BF1-4037-9D54-FB663AD0AB09}"/>
                </a:ext>
              </a:extLst>
            </p:cNvPr>
            <p:cNvSpPr txBox="1"/>
            <p:nvPr/>
          </p:nvSpPr>
          <p:spPr>
            <a:xfrm>
              <a:off x="3176016" y="1030224"/>
              <a:ext cx="914400" cy="261610"/>
            </a:xfrm>
            <a:prstGeom prst="rect">
              <a:avLst/>
            </a:prstGeom>
            <a:noFill/>
          </p:spPr>
          <p:txBody>
            <a:bodyPr wrap="square" rtlCol="0">
              <a:spAutoFit/>
            </a:bodyPr>
            <a:lstStyle/>
            <a:p>
              <a:r>
                <a:rPr lang="en-US" sz="1100" b="1" dirty="0">
                  <a:solidFill>
                    <a:srgbClr val="006600"/>
                  </a:solidFill>
                </a:rPr>
                <a:t>16 bits</a:t>
              </a:r>
            </a:p>
          </p:txBody>
        </p:sp>
      </p:grpSp>
      <p:sp>
        <p:nvSpPr>
          <p:cNvPr id="44" name="TextBox 43">
            <a:extLst>
              <a:ext uri="{FF2B5EF4-FFF2-40B4-BE49-F238E27FC236}">
                <a16:creationId xmlns:a16="http://schemas.microsoft.com/office/drawing/2014/main" id="{8AF3A32E-38DD-4F0B-BEAE-1BB14B67BDDC}"/>
              </a:ext>
            </a:extLst>
          </p:cNvPr>
          <p:cNvSpPr txBox="1"/>
          <p:nvPr/>
        </p:nvSpPr>
        <p:spPr>
          <a:xfrm>
            <a:off x="8193024" y="1909572"/>
            <a:ext cx="816864" cy="523220"/>
          </a:xfrm>
          <a:prstGeom prst="rect">
            <a:avLst/>
          </a:prstGeom>
          <a:noFill/>
        </p:spPr>
        <p:txBody>
          <a:bodyPr wrap="square" rtlCol="0">
            <a:spAutoFit/>
          </a:bodyPr>
          <a:lstStyle/>
          <a:p>
            <a:pPr algn="ctr"/>
            <a:r>
              <a:rPr lang="en-US" b="1" dirty="0">
                <a:solidFill>
                  <a:srgbClr val="002060"/>
                </a:solidFill>
              </a:rPr>
              <a:t>Fixed</a:t>
            </a:r>
          </a:p>
          <a:p>
            <a:pPr algn="ctr"/>
            <a:r>
              <a:rPr lang="en-US" b="1" dirty="0">
                <a:solidFill>
                  <a:srgbClr val="002060"/>
                </a:solidFill>
              </a:rPr>
              <a:t>Header</a:t>
            </a:r>
          </a:p>
        </p:txBody>
      </p:sp>
    </p:spTree>
    <p:extLst>
      <p:ext uri="{BB962C8B-B14F-4D97-AF65-F5344CB8AC3E}">
        <p14:creationId xmlns:p14="http://schemas.microsoft.com/office/powerpoint/2010/main" val="920188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6B21AC-F27F-4879-B47C-D2B4DADE3807}"/>
              </a:ext>
            </a:extLst>
          </p:cNvPr>
          <p:cNvGrpSpPr/>
          <p:nvPr/>
        </p:nvGrpSpPr>
        <p:grpSpPr>
          <a:xfrm>
            <a:off x="0" y="0"/>
            <a:ext cx="7315550" cy="4895880"/>
            <a:chOff x="113950" y="0"/>
            <a:chExt cx="8077900" cy="5406420"/>
          </a:xfrm>
        </p:grpSpPr>
        <p:grpSp>
          <p:nvGrpSpPr>
            <p:cNvPr id="6" name="Group 5">
              <a:extLst>
                <a:ext uri="{FF2B5EF4-FFF2-40B4-BE49-F238E27FC236}">
                  <a16:creationId xmlns:a16="http://schemas.microsoft.com/office/drawing/2014/main" id="{B6ABFE86-2E88-4725-B914-8672D103F45A}"/>
                </a:ext>
              </a:extLst>
            </p:cNvPr>
            <p:cNvGrpSpPr/>
            <p:nvPr/>
          </p:nvGrpSpPr>
          <p:grpSpPr>
            <a:xfrm>
              <a:off x="113950" y="0"/>
              <a:ext cx="8077900" cy="4667348"/>
              <a:chOff x="464470" y="266631"/>
              <a:chExt cx="8077900" cy="4667348"/>
            </a:xfrm>
          </p:grpSpPr>
          <p:grpSp>
            <p:nvGrpSpPr>
              <p:cNvPr id="4" name="Group 3">
                <a:extLst>
                  <a:ext uri="{FF2B5EF4-FFF2-40B4-BE49-F238E27FC236}">
                    <a16:creationId xmlns:a16="http://schemas.microsoft.com/office/drawing/2014/main" id="{0D5AB806-8EAE-4FE4-83D7-5A888A3FFD45}"/>
                  </a:ext>
                </a:extLst>
              </p:cNvPr>
              <p:cNvGrpSpPr/>
              <p:nvPr/>
            </p:nvGrpSpPr>
            <p:grpSpPr>
              <a:xfrm>
                <a:off x="475901" y="1992533"/>
                <a:ext cx="8055038" cy="2941446"/>
                <a:chOff x="254921" y="1245773"/>
                <a:chExt cx="8055038" cy="2941446"/>
              </a:xfrm>
            </p:grpSpPr>
            <p:pic>
              <p:nvPicPr>
                <p:cNvPr id="2" name="Picture 1">
                  <a:extLst>
                    <a:ext uri="{FF2B5EF4-FFF2-40B4-BE49-F238E27FC236}">
                      <a16:creationId xmlns:a16="http://schemas.microsoft.com/office/drawing/2014/main" id="{BA1DCAFF-D901-470E-9DB5-23DBA2893AA1}"/>
                    </a:ext>
                  </a:extLst>
                </p:cNvPr>
                <p:cNvPicPr>
                  <a:picLocks noChangeAspect="1"/>
                </p:cNvPicPr>
                <p:nvPr/>
              </p:nvPicPr>
              <p:blipFill>
                <a:blip r:embed="rId2"/>
                <a:stretch>
                  <a:fillRect/>
                </a:stretch>
              </p:blipFill>
              <p:spPr>
                <a:xfrm>
                  <a:off x="270162" y="1245773"/>
                  <a:ext cx="8024555" cy="2225233"/>
                </a:xfrm>
                <a:prstGeom prst="rect">
                  <a:avLst/>
                </a:prstGeom>
              </p:spPr>
            </p:pic>
            <p:pic>
              <p:nvPicPr>
                <p:cNvPr id="3" name="Picture 2">
                  <a:extLst>
                    <a:ext uri="{FF2B5EF4-FFF2-40B4-BE49-F238E27FC236}">
                      <a16:creationId xmlns:a16="http://schemas.microsoft.com/office/drawing/2014/main" id="{5FFCD702-CE38-4791-98D6-78C9B1AD0B69}"/>
                    </a:ext>
                  </a:extLst>
                </p:cNvPr>
                <p:cNvPicPr>
                  <a:picLocks noChangeAspect="1"/>
                </p:cNvPicPr>
                <p:nvPr/>
              </p:nvPicPr>
              <p:blipFill>
                <a:blip r:embed="rId3"/>
                <a:stretch>
                  <a:fillRect/>
                </a:stretch>
              </p:blipFill>
              <p:spPr>
                <a:xfrm>
                  <a:off x="254921" y="3516601"/>
                  <a:ext cx="8055038" cy="670618"/>
                </a:xfrm>
                <a:prstGeom prst="rect">
                  <a:avLst/>
                </a:prstGeom>
              </p:spPr>
            </p:pic>
          </p:grpSp>
          <p:pic>
            <p:nvPicPr>
              <p:cNvPr id="5" name="Picture 4">
                <a:extLst>
                  <a:ext uri="{FF2B5EF4-FFF2-40B4-BE49-F238E27FC236}">
                    <a16:creationId xmlns:a16="http://schemas.microsoft.com/office/drawing/2014/main" id="{DF940016-8CA1-40A3-99FA-444E663488E0}"/>
                  </a:ext>
                </a:extLst>
              </p:cNvPr>
              <p:cNvPicPr>
                <a:picLocks noChangeAspect="1"/>
              </p:cNvPicPr>
              <p:nvPr/>
            </p:nvPicPr>
            <p:blipFill>
              <a:blip r:embed="rId4"/>
              <a:stretch>
                <a:fillRect/>
              </a:stretch>
            </p:blipFill>
            <p:spPr>
              <a:xfrm>
                <a:off x="464470" y="266631"/>
                <a:ext cx="8077900" cy="1577477"/>
              </a:xfrm>
              <a:prstGeom prst="rect">
                <a:avLst/>
              </a:prstGeom>
            </p:spPr>
          </p:pic>
        </p:grpSp>
        <p:pic>
          <p:nvPicPr>
            <p:cNvPr id="7" name="Picture 6">
              <a:extLst>
                <a:ext uri="{FF2B5EF4-FFF2-40B4-BE49-F238E27FC236}">
                  <a16:creationId xmlns:a16="http://schemas.microsoft.com/office/drawing/2014/main" id="{4D56FF4A-E482-48FF-A51D-0F911E7BFD66}"/>
                </a:ext>
              </a:extLst>
            </p:cNvPr>
            <p:cNvPicPr>
              <a:picLocks noChangeAspect="1"/>
            </p:cNvPicPr>
            <p:nvPr/>
          </p:nvPicPr>
          <p:blipFill>
            <a:blip r:embed="rId5"/>
            <a:stretch>
              <a:fillRect/>
            </a:stretch>
          </p:blipFill>
          <p:spPr>
            <a:xfrm>
              <a:off x="136909" y="4705319"/>
              <a:ext cx="5776461" cy="701101"/>
            </a:xfrm>
            <a:prstGeom prst="rect">
              <a:avLst/>
            </a:prstGeom>
          </p:spPr>
        </p:pic>
      </p:grpSp>
    </p:spTree>
    <p:extLst>
      <p:ext uri="{BB962C8B-B14F-4D97-AF65-F5344CB8AC3E}">
        <p14:creationId xmlns:p14="http://schemas.microsoft.com/office/powerpoint/2010/main" val="4224916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7ADDE2-65DE-4DEE-98D0-29E971411CC2}"/>
              </a:ext>
            </a:extLst>
          </p:cNvPr>
          <p:cNvPicPr>
            <a:picLocks noChangeAspect="1"/>
          </p:cNvPicPr>
          <p:nvPr/>
        </p:nvPicPr>
        <p:blipFill>
          <a:blip r:embed="rId2"/>
          <a:stretch>
            <a:fillRect/>
          </a:stretch>
        </p:blipFill>
        <p:spPr>
          <a:xfrm>
            <a:off x="0" y="0"/>
            <a:ext cx="4498883" cy="5143500"/>
          </a:xfrm>
          <a:prstGeom prst="rect">
            <a:avLst/>
          </a:prstGeom>
        </p:spPr>
      </p:pic>
      <p:sp>
        <p:nvSpPr>
          <p:cNvPr id="3" name="Rectangle 2">
            <a:extLst>
              <a:ext uri="{FF2B5EF4-FFF2-40B4-BE49-F238E27FC236}">
                <a16:creationId xmlns:a16="http://schemas.microsoft.com/office/drawing/2014/main" id="{300B04F6-D27B-4D4E-9730-B0663239E22B}"/>
              </a:ext>
            </a:extLst>
          </p:cNvPr>
          <p:cNvSpPr/>
          <p:nvPr/>
        </p:nvSpPr>
        <p:spPr>
          <a:xfrm>
            <a:off x="4581877" y="101382"/>
            <a:ext cx="2159566" cy="307777"/>
          </a:xfrm>
          <a:prstGeom prst="rect">
            <a:avLst/>
          </a:prstGeom>
        </p:spPr>
        <p:txBody>
          <a:bodyPr wrap="none">
            <a:spAutoFit/>
          </a:bodyPr>
          <a:lstStyle/>
          <a:p>
            <a:r>
              <a:rPr lang="en-US" dirty="0">
                <a:latin typeface="CMSS10"/>
              </a:rPr>
              <a:t>6LoWPAN packet structure</a:t>
            </a:r>
            <a:endParaRPr lang="en-US" dirty="0"/>
          </a:p>
        </p:txBody>
      </p:sp>
    </p:spTree>
    <p:extLst>
      <p:ext uri="{BB962C8B-B14F-4D97-AF65-F5344CB8AC3E}">
        <p14:creationId xmlns:p14="http://schemas.microsoft.com/office/powerpoint/2010/main" val="2720710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8F2EBA-7B55-44A6-888C-CAE2B717B70E}"/>
              </a:ext>
            </a:extLst>
          </p:cNvPr>
          <p:cNvSpPr/>
          <p:nvPr/>
        </p:nvSpPr>
        <p:spPr>
          <a:xfrm>
            <a:off x="0" y="0"/>
            <a:ext cx="6987810" cy="584775"/>
          </a:xfrm>
          <a:prstGeom prst="rect">
            <a:avLst/>
          </a:prstGeom>
          <a:solidFill>
            <a:schemeClr val="bg1"/>
          </a:solidFill>
        </p:spPr>
        <p:txBody>
          <a:bodyPr wrap="none">
            <a:spAutoFit/>
          </a:bodyPr>
          <a:lstStyle/>
          <a:p>
            <a:r>
              <a:rPr lang="en-US" sz="3200" b="1" dirty="0">
                <a:latin typeface="CMSSDC10"/>
              </a:rPr>
              <a:t>MQTT (</a:t>
            </a:r>
            <a:r>
              <a:rPr lang="en-US" sz="2400" b="1" dirty="0"/>
              <a:t>Message Queue Telemetry Transport</a:t>
            </a:r>
            <a:r>
              <a:rPr lang="en-US" sz="3200" b="1" dirty="0">
                <a:latin typeface="CMSSDC10"/>
              </a:rPr>
              <a:t>)</a:t>
            </a:r>
            <a:endParaRPr lang="en-US" b="1" dirty="0"/>
          </a:p>
        </p:txBody>
      </p:sp>
      <p:sp>
        <p:nvSpPr>
          <p:cNvPr id="4" name="Rectangle 3">
            <a:extLst>
              <a:ext uri="{FF2B5EF4-FFF2-40B4-BE49-F238E27FC236}">
                <a16:creationId xmlns:a16="http://schemas.microsoft.com/office/drawing/2014/main" id="{3C23A5BF-7D68-4BAA-B2B5-FD7D7C8DDC4E}"/>
              </a:ext>
            </a:extLst>
          </p:cNvPr>
          <p:cNvSpPr/>
          <p:nvPr/>
        </p:nvSpPr>
        <p:spPr>
          <a:xfrm>
            <a:off x="0" y="578521"/>
            <a:ext cx="9144000" cy="4031873"/>
          </a:xfrm>
          <a:prstGeom prst="rect">
            <a:avLst/>
          </a:prstGeom>
          <a:solidFill>
            <a:schemeClr val="bg1"/>
          </a:solidFill>
        </p:spPr>
        <p:txBody>
          <a:bodyPr wrap="square">
            <a:spAutoFit/>
          </a:bodyPr>
          <a:lstStyle/>
          <a:p>
            <a:pPr algn="just"/>
            <a:r>
              <a:rPr lang="en-US" sz="1600" dirty="0"/>
              <a:t>MQTT is a simple, lightweight publish subscribe protocol, designed mainly for messaging in constrained devices and networks.</a:t>
            </a:r>
          </a:p>
          <a:p>
            <a:pPr algn="just"/>
            <a:endParaRPr lang="en-US" sz="1600" dirty="0"/>
          </a:p>
          <a:p>
            <a:pPr algn="just"/>
            <a:r>
              <a:rPr lang="en-US" sz="1600" dirty="0"/>
              <a:t>MQTT is built upon the principles of hierarchical topics and works on TCP for communication over the network.</a:t>
            </a:r>
          </a:p>
          <a:p>
            <a:pPr algn="just"/>
            <a:endParaRPr lang="en-US" sz="1600" dirty="0"/>
          </a:p>
          <a:p>
            <a:r>
              <a:rPr lang="en-US" sz="1600" b="1" dirty="0">
                <a:solidFill>
                  <a:srgbClr val="3333FF"/>
                </a:solidFill>
              </a:rPr>
              <a:t>Quality of Service (QoS) Levels:</a:t>
            </a:r>
          </a:p>
          <a:p>
            <a:endParaRPr lang="en-US" sz="1600" dirty="0"/>
          </a:p>
          <a:p>
            <a:r>
              <a:rPr lang="en-US" sz="1600" b="1" dirty="0"/>
              <a:t>QoS 0: </a:t>
            </a:r>
            <a:r>
              <a:rPr lang="en-US" sz="1600" b="1" dirty="0">
                <a:solidFill>
                  <a:srgbClr val="FF0000"/>
                </a:solidFill>
              </a:rPr>
              <a:t>"At most once" </a:t>
            </a:r>
            <a:r>
              <a:rPr lang="en-US" sz="1600" dirty="0"/>
              <a:t>delivery, where messages are delivered according to the best efforts of the operating environment. No acknowledgment.</a:t>
            </a:r>
          </a:p>
          <a:p>
            <a:endParaRPr lang="en-US" sz="1600" dirty="0"/>
          </a:p>
          <a:p>
            <a:r>
              <a:rPr lang="en-US" sz="1600" b="1" dirty="0"/>
              <a:t>QoS 1: </a:t>
            </a:r>
            <a:r>
              <a:rPr lang="en-US" sz="1600" b="1" dirty="0">
                <a:solidFill>
                  <a:srgbClr val="FF0000"/>
                </a:solidFill>
              </a:rPr>
              <a:t>"At least once" </a:t>
            </a:r>
            <a:r>
              <a:rPr lang="en-US" sz="1600" dirty="0"/>
              <a:t>delivery, ensuring that a message is delivered at least once to the receiver. Acknowledgment is required.</a:t>
            </a:r>
          </a:p>
          <a:p>
            <a:endParaRPr lang="en-US" sz="1600" dirty="0"/>
          </a:p>
          <a:p>
            <a:r>
              <a:rPr lang="en-US" sz="1600" b="1" dirty="0"/>
              <a:t>QoS 2: </a:t>
            </a:r>
            <a:r>
              <a:rPr lang="en-US" sz="1600" b="1" dirty="0">
                <a:solidFill>
                  <a:srgbClr val="FF0000"/>
                </a:solidFill>
              </a:rPr>
              <a:t>"Exactly once" </a:t>
            </a:r>
            <a:r>
              <a:rPr lang="en-US" sz="1600" dirty="0"/>
              <a:t>delivery, ensuring that the message is received only once by the intended recipients. This is the highest level of service, with a more complex acknowledgment process.</a:t>
            </a:r>
          </a:p>
        </p:txBody>
      </p:sp>
    </p:spTree>
    <p:extLst>
      <p:ext uri="{BB962C8B-B14F-4D97-AF65-F5344CB8AC3E}">
        <p14:creationId xmlns:p14="http://schemas.microsoft.com/office/powerpoint/2010/main" val="1932780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816F8F-B2AA-418B-9EB2-23E1BBFA7711}"/>
              </a:ext>
            </a:extLst>
          </p:cNvPr>
          <p:cNvSpPr/>
          <p:nvPr/>
        </p:nvSpPr>
        <p:spPr>
          <a:xfrm>
            <a:off x="0" y="0"/>
            <a:ext cx="9203961" cy="4792146"/>
          </a:xfrm>
          <a:prstGeom prst="rect">
            <a:avLst/>
          </a:prstGeom>
          <a:solidFill>
            <a:schemeClr val="bg1"/>
          </a:solidFill>
        </p:spPr>
        <p:txBody>
          <a:bodyPr wrap="square">
            <a:spAutoFit/>
          </a:bodyPr>
          <a:lstStyle/>
          <a:p>
            <a:r>
              <a:rPr lang="en-US" dirty="0"/>
              <a:t>The following are the standard MQTT message types:</a:t>
            </a:r>
          </a:p>
          <a:p>
            <a:pPr>
              <a:lnSpc>
                <a:spcPct val="150000"/>
              </a:lnSpc>
            </a:pPr>
            <a:r>
              <a:rPr lang="en-US" dirty="0"/>
              <a:t>(</a:t>
            </a:r>
            <a:r>
              <a:rPr lang="en-US" dirty="0" err="1"/>
              <a:t>i</a:t>
            </a:r>
            <a:r>
              <a:rPr lang="en-US" dirty="0"/>
              <a:t>) </a:t>
            </a:r>
            <a:r>
              <a:rPr lang="en-US" b="1" dirty="0">
                <a:solidFill>
                  <a:srgbClr val="3333FF"/>
                </a:solidFill>
              </a:rPr>
              <a:t>CONNECT:</a:t>
            </a:r>
            <a:r>
              <a:rPr lang="en-US" dirty="0">
                <a:solidFill>
                  <a:srgbClr val="3333FF"/>
                </a:solidFill>
              </a:rPr>
              <a:t> </a:t>
            </a:r>
            <a:r>
              <a:rPr lang="en-US" dirty="0"/>
              <a:t>Publisher/subscriber request to </a:t>
            </a:r>
            <a:r>
              <a:rPr lang="en-US" b="1" dirty="0">
                <a:solidFill>
                  <a:srgbClr val="FF0000"/>
                </a:solidFill>
              </a:rPr>
              <a:t>connect to the broker</a:t>
            </a:r>
            <a:r>
              <a:rPr lang="en-US" dirty="0"/>
              <a:t>.</a:t>
            </a:r>
          </a:p>
          <a:p>
            <a:pPr>
              <a:lnSpc>
                <a:spcPct val="150000"/>
              </a:lnSpc>
            </a:pPr>
            <a:r>
              <a:rPr lang="en-US" dirty="0"/>
              <a:t>(ii) </a:t>
            </a:r>
            <a:r>
              <a:rPr lang="en-US" b="1" dirty="0">
                <a:solidFill>
                  <a:srgbClr val="3333FF"/>
                </a:solidFill>
              </a:rPr>
              <a:t>CONNACK: </a:t>
            </a:r>
            <a:r>
              <a:rPr lang="en-US" b="1" dirty="0">
                <a:solidFill>
                  <a:srgbClr val="FF0000"/>
                </a:solidFill>
              </a:rPr>
              <a:t>Acknowledgment</a:t>
            </a:r>
            <a:r>
              <a:rPr lang="en-US" dirty="0"/>
              <a:t> after successful connection between publisher/subscriber and broker.</a:t>
            </a:r>
          </a:p>
          <a:p>
            <a:pPr>
              <a:lnSpc>
                <a:spcPct val="150000"/>
              </a:lnSpc>
            </a:pPr>
            <a:r>
              <a:rPr lang="en-US" dirty="0"/>
              <a:t>(iii) </a:t>
            </a:r>
            <a:r>
              <a:rPr lang="en-US" b="1" dirty="0">
                <a:solidFill>
                  <a:srgbClr val="3333FF"/>
                </a:solidFill>
              </a:rPr>
              <a:t>PUBLISH: </a:t>
            </a:r>
            <a:r>
              <a:rPr lang="en-US" b="1" dirty="0">
                <a:solidFill>
                  <a:srgbClr val="FF0000"/>
                </a:solidFill>
              </a:rPr>
              <a:t>Message</a:t>
            </a:r>
            <a:r>
              <a:rPr lang="en-US" dirty="0"/>
              <a:t> published by a </a:t>
            </a:r>
            <a:r>
              <a:rPr lang="en-US" b="1" dirty="0">
                <a:solidFill>
                  <a:srgbClr val="FF0000"/>
                </a:solidFill>
              </a:rPr>
              <a:t>publisher to a broker </a:t>
            </a:r>
            <a:r>
              <a:rPr lang="en-US" dirty="0"/>
              <a:t>or a </a:t>
            </a:r>
            <a:r>
              <a:rPr lang="en-US" b="1" dirty="0">
                <a:solidFill>
                  <a:srgbClr val="FF0000"/>
                </a:solidFill>
              </a:rPr>
              <a:t>broker to a subscriber</a:t>
            </a:r>
            <a:r>
              <a:rPr lang="en-US" dirty="0"/>
              <a:t>.</a:t>
            </a:r>
          </a:p>
          <a:p>
            <a:pPr>
              <a:lnSpc>
                <a:spcPct val="150000"/>
              </a:lnSpc>
            </a:pPr>
            <a:r>
              <a:rPr lang="en-US" dirty="0"/>
              <a:t>(iv) </a:t>
            </a:r>
            <a:r>
              <a:rPr lang="en-US" b="1" dirty="0">
                <a:solidFill>
                  <a:srgbClr val="3333FF"/>
                </a:solidFill>
              </a:rPr>
              <a:t>PUBACK:</a:t>
            </a:r>
            <a:r>
              <a:rPr lang="en-US" dirty="0"/>
              <a:t> </a:t>
            </a:r>
            <a:r>
              <a:rPr lang="en-US" b="1" dirty="0">
                <a:solidFill>
                  <a:srgbClr val="FF0000"/>
                </a:solidFill>
              </a:rPr>
              <a:t>Acknowledgment</a:t>
            </a:r>
            <a:r>
              <a:rPr lang="en-US" dirty="0"/>
              <a:t> of the successful </a:t>
            </a:r>
            <a:r>
              <a:rPr lang="en-US" b="1" dirty="0">
                <a:solidFill>
                  <a:srgbClr val="FF0000"/>
                </a:solidFill>
              </a:rPr>
              <a:t>publishing operation</a:t>
            </a:r>
            <a:r>
              <a:rPr lang="en-US" dirty="0"/>
              <a:t>.</a:t>
            </a:r>
          </a:p>
          <a:p>
            <a:pPr>
              <a:lnSpc>
                <a:spcPct val="150000"/>
              </a:lnSpc>
            </a:pPr>
            <a:r>
              <a:rPr lang="en-US" dirty="0"/>
              <a:t>(v) </a:t>
            </a:r>
            <a:r>
              <a:rPr lang="en-US" b="1" dirty="0">
                <a:solidFill>
                  <a:srgbClr val="3333FF"/>
                </a:solidFill>
              </a:rPr>
              <a:t>PUBREC: </a:t>
            </a:r>
            <a:r>
              <a:rPr lang="en-US" dirty="0"/>
              <a:t>Assured delivery component message upon successfully </a:t>
            </a:r>
            <a:r>
              <a:rPr lang="en-US" b="1" dirty="0">
                <a:solidFill>
                  <a:srgbClr val="FF0000"/>
                </a:solidFill>
              </a:rPr>
              <a:t>receiving publish</a:t>
            </a:r>
            <a:r>
              <a:rPr lang="en-US" dirty="0"/>
              <a:t>.</a:t>
            </a:r>
          </a:p>
          <a:p>
            <a:pPr>
              <a:lnSpc>
                <a:spcPct val="150000"/>
              </a:lnSpc>
            </a:pPr>
            <a:r>
              <a:rPr lang="en-US" dirty="0"/>
              <a:t>(vi) </a:t>
            </a:r>
            <a:r>
              <a:rPr lang="en-US" b="1" dirty="0">
                <a:solidFill>
                  <a:srgbClr val="3333FF"/>
                </a:solidFill>
              </a:rPr>
              <a:t>PUBREL:</a:t>
            </a:r>
            <a:r>
              <a:rPr lang="en-US" dirty="0"/>
              <a:t> Assured delivery component message upon successfully </a:t>
            </a:r>
            <a:r>
              <a:rPr lang="en-US" b="1" dirty="0">
                <a:solidFill>
                  <a:srgbClr val="FF0000"/>
                </a:solidFill>
              </a:rPr>
              <a:t>receiving publish release signal</a:t>
            </a:r>
            <a:r>
              <a:rPr lang="en-US" dirty="0"/>
              <a:t>.</a:t>
            </a:r>
          </a:p>
          <a:p>
            <a:pPr>
              <a:lnSpc>
                <a:spcPct val="150000"/>
              </a:lnSpc>
            </a:pPr>
            <a:r>
              <a:rPr lang="en-US" dirty="0"/>
              <a:t>(vii) </a:t>
            </a:r>
            <a:r>
              <a:rPr lang="en-US" b="1" dirty="0">
                <a:solidFill>
                  <a:srgbClr val="3333FF"/>
                </a:solidFill>
              </a:rPr>
              <a:t>PUBCOMP: </a:t>
            </a:r>
            <a:r>
              <a:rPr lang="en-US" dirty="0"/>
              <a:t>Assured delivery component message upon successfully </a:t>
            </a:r>
            <a:r>
              <a:rPr lang="en-US" b="1" dirty="0">
                <a:solidFill>
                  <a:srgbClr val="FF0000"/>
                </a:solidFill>
              </a:rPr>
              <a:t>receiving publish completion</a:t>
            </a:r>
            <a:r>
              <a:rPr lang="en-US" dirty="0"/>
              <a:t>.</a:t>
            </a:r>
          </a:p>
          <a:p>
            <a:pPr>
              <a:lnSpc>
                <a:spcPct val="150000"/>
              </a:lnSpc>
            </a:pPr>
            <a:r>
              <a:rPr lang="en-US" dirty="0"/>
              <a:t>(viii) </a:t>
            </a:r>
            <a:r>
              <a:rPr lang="en-US" b="1" dirty="0">
                <a:solidFill>
                  <a:srgbClr val="3333FF"/>
                </a:solidFill>
              </a:rPr>
              <a:t>SUBSCRIBE: </a:t>
            </a:r>
            <a:r>
              <a:rPr lang="en-US" dirty="0"/>
              <a:t>Subscription </a:t>
            </a:r>
            <a:r>
              <a:rPr lang="en-US" b="1" dirty="0">
                <a:solidFill>
                  <a:srgbClr val="FF0000"/>
                </a:solidFill>
              </a:rPr>
              <a:t>request to a broker from a subscriber</a:t>
            </a:r>
            <a:r>
              <a:rPr lang="en-US" dirty="0"/>
              <a:t>.</a:t>
            </a:r>
          </a:p>
          <a:p>
            <a:pPr>
              <a:lnSpc>
                <a:spcPct val="150000"/>
              </a:lnSpc>
            </a:pPr>
            <a:r>
              <a:rPr lang="en-US" dirty="0"/>
              <a:t>(ix) </a:t>
            </a:r>
            <a:r>
              <a:rPr lang="en-US" b="1" dirty="0">
                <a:solidFill>
                  <a:srgbClr val="3333FF"/>
                </a:solidFill>
              </a:rPr>
              <a:t>SUBACK: </a:t>
            </a:r>
            <a:r>
              <a:rPr lang="en-US" b="1" dirty="0">
                <a:solidFill>
                  <a:srgbClr val="FF0000"/>
                </a:solidFill>
              </a:rPr>
              <a:t>Acknowledgment</a:t>
            </a:r>
            <a:r>
              <a:rPr lang="en-US" dirty="0"/>
              <a:t> of successful </a:t>
            </a:r>
            <a:r>
              <a:rPr lang="en-US" b="1" dirty="0">
                <a:solidFill>
                  <a:srgbClr val="FF0000"/>
                </a:solidFill>
              </a:rPr>
              <a:t>subscribe operation</a:t>
            </a:r>
            <a:r>
              <a:rPr lang="en-US" dirty="0"/>
              <a:t>.</a:t>
            </a:r>
          </a:p>
          <a:p>
            <a:pPr>
              <a:lnSpc>
                <a:spcPct val="150000"/>
              </a:lnSpc>
            </a:pPr>
            <a:r>
              <a:rPr lang="en-US" dirty="0"/>
              <a:t>(x) </a:t>
            </a:r>
            <a:r>
              <a:rPr lang="en-US" b="1" dirty="0">
                <a:solidFill>
                  <a:srgbClr val="3333FF"/>
                </a:solidFill>
              </a:rPr>
              <a:t>UNSUBSCRIBE: </a:t>
            </a:r>
            <a:r>
              <a:rPr lang="en-US" dirty="0"/>
              <a:t>Request for </a:t>
            </a:r>
            <a:r>
              <a:rPr lang="en-US" b="1" dirty="0">
                <a:solidFill>
                  <a:srgbClr val="FF0000"/>
                </a:solidFill>
              </a:rPr>
              <a:t>unsubscribing</a:t>
            </a:r>
            <a:r>
              <a:rPr lang="en-US" dirty="0"/>
              <a:t> from a topic.</a:t>
            </a:r>
          </a:p>
          <a:p>
            <a:pPr>
              <a:lnSpc>
                <a:spcPct val="150000"/>
              </a:lnSpc>
            </a:pPr>
            <a:r>
              <a:rPr lang="en-US" dirty="0"/>
              <a:t>(xi) </a:t>
            </a:r>
            <a:r>
              <a:rPr lang="en-US" b="1" dirty="0">
                <a:solidFill>
                  <a:srgbClr val="3333FF"/>
                </a:solidFill>
              </a:rPr>
              <a:t>UNSUBACK: </a:t>
            </a:r>
            <a:r>
              <a:rPr lang="en-US" b="1" dirty="0">
                <a:solidFill>
                  <a:srgbClr val="FF0000"/>
                </a:solidFill>
              </a:rPr>
              <a:t>Acknowledgment</a:t>
            </a:r>
            <a:r>
              <a:rPr lang="en-US" dirty="0"/>
              <a:t> of successful </a:t>
            </a:r>
            <a:r>
              <a:rPr lang="en-US" b="1" dirty="0">
                <a:solidFill>
                  <a:srgbClr val="FF0000"/>
                </a:solidFill>
              </a:rPr>
              <a:t>unsubscribe</a:t>
            </a:r>
            <a:r>
              <a:rPr lang="en-US" dirty="0"/>
              <a:t> operation.</a:t>
            </a:r>
          </a:p>
          <a:p>
            <a:pPr>
              <a:lnSpc>
                <a:spcPct val="150000"/>
              </a:lnSpc>
            </a:pPr>
            <a:r>
              <a:rPr lang="en-US" dirty="0"/>
              <a:t>(xii) </a:t>
            </a:r>
            <a:r>
              <a:rPr lang="en-US" b="1" dirty="0">
                <a:solidFill>
                  <a:srgbClr val="3333FF"/>
                </a:solidFill>
              </a:rPr>
              <a:t>PINGREQ: </a:t>
            </a:r>
            <a:r>
              <a:rPr lang="en-US" dirty="0"/>
              <a:t>Ping </a:t>
            </a:r>
            <a:r>
              <a:rPr lang="en-US" b="1" dirty="0">
                <a:solidFill>
                  <a:srgbClr val="FF0000"/>
                </a:solidFill>
              </a:rPr>
              <a:t>request</a:t>
            </a:r>
            <a:r>
              <a:rPr lang="en-US" dirty="0"/>
              <a:t> message.</a:t>
            </a:r>
          </a:p>
          <a:p>
            <a:pPr>
              <a:lnSpc>
                <a:spcPct val="150000"/>
              </a:lnSpc>
            </a:pPr>
            <a:r>
              <a:rPr lang="en-US" dirty="0"/>
              <a:t>(xiii) </a:t>
            </a:r>
            <a:r>
              <a:rPr lang="en-US" b="1" dirty="0">
                <a:solidFill>
                  <a:srgbClr val="3333FF"/>
                </a:solidFill>
              </a:rPr>
              <a:t>PINGRESP: </a:t>
            </a:r>
            <a:r>
              <a:rPr lang="en-US" dirty="0"/>
              <a:t>Ping </a:t>
            </a:r>
            <a:r>
              <a:rPr lang="en-US" b="1" dirty="0">
                <a:solidFill>
                  <a:srgbClr val="FF0000"/>
                </a:solidFill>
              </a:rPr>
              <a:t>response</a:t>
            </a:r>
            <a:r>
              <a:rPr lang="en-US" dirty="0"/>
              <a:t> message.</a:t>
            </a:r>
          </a:p>
          <a:p>
            <a:pPr>
              <a:lnSpc>
                <a:spcPct val="150000"/>
              </a:lnSpc>
            </a:pPr>
            <a:r>
              <a:rPr lang="en-US" dirty="0"/>
              <a:t>(xiv) </a:t>
            </a:r>
            <a:r>
              <a:rPr lang="en-US" b="1" dirty="0">
                <a:solidFill>
                  <a:srgbClr val="3333FF"/>
                </a:solidFill>
              </a:rPr>
              <a:t>DISCONNECT: </a:t>
            </a:r>
            <a:r>
              <a:rPr lang="en-US" dirty="0"/>
              <a:t>Message for publisher/subscriber </a:t>
            </a:r>
            <a:r>
              <a:rPr lang="en-US" b="1" dirty="0">
                <a:solidFill>
                  <a:srgbClr val="FF0000"/>
                </a:solidFill>
              </a:rPr>
              <a:t>disconnecting</a:t>
            </a:r>
            <a:r>
              <a:rPr lang="en-US" dirty="0"/>
              <a:t> from the broker.</a:t>
            </a:r>
          </a:p>
        </p:txBody>
      </p:sp>
    </p:spTree>
    <p:extLst>
      <p:ext uri="{BB962C8B-B14F-4D97-AF65-F5344CB8AC3E}">
        <p14:creationId xmlns:p14="http://schemas.microsoft.com/office/powerpoint/2010/main" val="2436711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AFE0D4B-2674-4850-A6D0-FE37204B0AFA}"/>
              </a:ext>
            </a:extLst>
          </p:cNvPr>
          <p:cNvGrpSpPr/>
          <p:nvPr/>
        </p:nvGrpSpPr>
        <p:grpSpPr>
          <a:xfrm>
            <a:off x="0" y="0"/>
            <a:ext cx="9144000" cy="4982339"/>
            <a:chOff x="187377" y="-524656"/>
            <a:chExt cx="9144000" cy="4982339"/>
          </a:xfrm>
        </p:grpSpPr>
        <p:pic>
          <p:nvPicPr>
            <p:cNvPr id="2" name="Picture 1">
              <a:extLst>
                <a:ext uri="{FF2B5EF4-FFF2-40B4-BE49-F238E27FC236}">
                  <a16:creationId xmlns:a16="http://schemas.microsoft.com/office/drawing/2014/main" id="{0336AAB4-BC5B-4DA5-949D-79879F7CBFBD}"/>
                </a:ext>
              </a:extLst>
            </p:cNvPr>
            <p:cNvPicPr>
              <a:picLocks noChangeAspect="1"/>
            </p:cNvPicPr>
            <p:nvPr/>
          </p:nvPicPr>
          <p:blipFill>
            <a:blip r:embed="rId2"/>
            <a:stretch>
              <a:fillRect/>
            </a:stretch>
          </p:blipFill>
          <p:spPr>
            <a:xfrm>
              <a:off x="187377" y="-524656"/>
              <a:ext cx="9144000" cy="4982339"/>
            </a:xfrm>
            <a:prstGeom prst="rect">
              <a:avLst/>
            </a:prstGeom>
          </p:spPr>
        </p:pic>
        <p:sp>
          <p:nvSpPr>
            <p:cNvPr id="3" name="Rectangle 2">
              <a:extLst>
                <a:ext uri="{FF2B5EF4-FFF2-40B4-BE49-F238E27FC236}">
                  <a16:creationId xmlns:a16="http://schemas.microsoft.com/office/drawing/2014/main" id="{E83D3D11-2683-4C87-ABDC-771026C9DECC}"/>
                </a:ext>
              </a:extLst>
            </p:cNvPr>
            <p:cNvSpPr/>
            <p:nvPr/>
          </p:nvSpPr>
          <p:spPr>
            <a:xfrm>
              <a:off x="966865" y="1206709"/>
              <a:ext cx="1071797" cy="23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Publisher</a:t>
              </a:r>
            </a:p>
          </p:txBody>
        </p:sp>
        <p:sp>
          <p:nvSpPr>
            <p:cNvPr id="4" name="Rectangle 3">
              <a:extLst>
                <a:ext uri="{FF2B5EF4-FFF2-40B4-BE49-F238E27FC236}">
                  <a16:creationId xmlns:a16="http://schemas.microsoft.com/office/drawing/2014/main" id="{10F17A72-1B03-4A9C-AC77-C5353D40B34B}"/>
                </a:ext>
              </a:extLst>
            </p:cNvPr>
            <p:cNvSpPr/>
            <p:nvPr/>
          </p:nvSpPr>
          <p:spPr>
            <a:xfrm>
              <a:off x="921896" y="3755036"/>
              <a:ext cx="1071797" cy="23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Publisher</a:t>
              </a:r>
            </a:p>
          </p:txBody>
        </p:sp>
        <p:sp>
          <p:nvSpPr>
            <p:cNvPr id="5" name="Rectangle 4">
              <a:extLst>
                <a:ext uri="{FF2B5EF4-FFF2-40B4-BE49-F238E27FC236}">
                  <a16:creationId xmlns:a16="http://schemas.microsoft.com/office/drawing/2014/main" id="{1B6DCFC9-7508-4889-9BF0-FD4A14535355}"/>
                </a:ext>
              </a:extLst>
            </p:cNvPr>
            <p:cNvSpPr/>
            <p:nvPr/>
          </p:nvSpPr>
          <p:spPr>
            <a:xfrm>
              <a:off x="7742420" y="1499015"/>
              <a:ext cx="1266669" cy="224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6600"/>
                  </a:solidFill>
                </a:rPr>
                <a:t>Subscriber</a:t>
              </a:r>
            </a:p>
          </p:txBody>
        </p:sp>
        <p:sp>
          <p:nvSpPr>
            <p:cNvPr id="6" name="Rectangle 5">
              <a:extLst>
                <a:ext uri="{FF2B5EF4-FFF2-40B4-BE49-F238E27FC236}">
                  <a16:creationId xmlns:a16="http://schemas.microsoft.com/office/drawing/2014/main" id="{16BA5A88-167B-4309-86BF-E4FD5BDF8C1C}"/>
                </a:ext>
              </a:extLst>
            </p:cNvPr>
            <p:cNvSpPr/>
            <p:nvPr/>
          </p:nvSpPr>
          <p:spPr>
            <a:xfrm>
              <a:off x="7510073" y="4144779"/>
              <a:ext cx="1266669" cy="224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6600"/>
                  </a:solidFill>
                </a:rPr>
                <a:t>Subscriber</a:t>
              </a:r>
            </a:p>
          </p:txBody>
        </p:sp>
      </p:grpSp>
    </p:spTree>
    <p:extLst>
      <p:ext uri="{BB962C8B-B14F-4D97-AF65-F5344CB8AC3E}">
        <p14:creationId xmlns:p14="http://schemas.microsoft.com/office/powerpoint/2010/main" val="3835070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2B31A6-867A-4E15-B0F3-B9F4B4E377F0}"/>
              </a:ext>
            </a:extLst>
          </p:cNvPr>
          <p:cNvPicPr>
            <a:picLocks noChangeAspect="1"/>
          </p:cNvPicPr>
          <p:nvPr/>
        </p:nvPicPr>
        <p:blipFill rotWithShape="1">
          <a:blip r:embed="rId2"/>
          <a:srcRect b="10067"/>
          <a:stretch/>
        </p:blipFill>
        <p:spPr>
          <a:xfrm>
            <a:off x="172387" y="829145"/>
            <a:ext cx="8846430" cy="3233189"/>
          </a:xfrm>
          <a:prstGeom prst="rect">
            <a:avLst/>
          </a:prstGeom>
        </p:spPr>
      </p:pic>
      <p:sp>
        <p:nvSpPr>
          <p:cNvPr id="3" name="Rectangle 2">
            <a:extLst>
              <a:ext uri="{FF2B5EF4-FFF2-40B4-BE49-F238E27FC236}">
                <a16:creationId xmlns:a16="http://schemas.microsoft.com/office/drawing/2014/main" id="{F904E920-0CE4-4CEB-8685-ADF7923EEC27}"/>
              </a:ext>
            </a:extLst>
          </p:cNvPr>
          <p:cNvSpPr/>
          <p:nvPr/>
        </p:nvSpPr>
        <p:spPr>
          <a:xfrm>
            <a:off x="2376742" y="4328516"/>
            <a:ext cx="4145687" cy="400110"/>
          </a:xfrm>
          <a:prstGeom prst="rect">
            <a:avLst/>
          </a:prstGeom>
        </p:spPr>
        <p:txBody>
          <a:bodyPr wrap="none">
            <a:spAutoFit/>
          </a:bodyPr>
          <a:lstStyle/>
          <a:p>
            <a:r>
              <a:rPr lang="en-US" sz="2000" b="1" dirty="0">
                <a:latin typeface="CMSS10"/>
              </a:rPr>
              <a:t>MQTT operation and its stakeholders</a:t>
            </a:r>
            <a:endParaRPr lang="en-US" sz="2000" b="1" dirty="0"/>
          </a:p>
        </p:txBody>
      </p:sp>
    </p:spTree>
    <p:extLst>
      <p:ext uri="{BB962C8B-B14F-4D97-AF65-F5344CB8AC3E}">
        <p14:creationId xmlns:p14="http://schemas.microsoft.com/office/powerpoint/2010/main" val="2344226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A2C061-3712-4743-8E8B-A4CBF0016054}"/>
              </a:ext>
            </a:extLst>
          </p:cNvPr>
          <p:cNvSpPr/>
          <p:nvPr/>
        </p:nvSpPr>
        <p:spPr>
          <a:xfrm>
            <a:off x="0" y="648344"/>
            <a:ext cx="6388768" cy="954107"/>
          </a:xfrm>
          <a:prstGeom prst="rect">
            <a:avLst/>
          </a:prstGeom>
        </p:spPr>
        <p:txBody>
          <a:bodyPr wrap="square">
            <a:spAutoFit/>
          </a:bodyPr>
          <a:lstStyle/>
          <a:p>
            <a:r>
              <a:rPr lang="en-US" sz="2800" b="1" dirty="0" err="1">
                <a:solidFill>
                  <a:srgbClr val="FF0000"/>
                </a:solidFill>
              </a:rPr>
              <a:t>CoAP</a:t>
            </a:r>
            <a:r>
              <a:rPr lang="en-US" dirty="0"/>
              <a:t> </a:t>
            </a:r>
            <a:r>
              <a:rPr lang="en-US" sz="1800" dirty="0"/>
              <a:t>(Constrained Application Protocol) </a:t>
            </a:r>
            <a:r>
              <a:rPr lang="en-US" dirty="0"/>
              <a:t>is a specialized web transfer protocol designed for use with constrained nodes and networks in the Internet of Things (IoT).</a:t>
            </a:r>
          </a:p>
        </p:txBody>
      </p:sp>
      <p:pic>
        <p:nvPicPr>
          <p:cNvPr id="4" name="Picture 3">
            <a:extLst>
              <a:ext uri="{FF2B5EF4-FFF2-40B4-BE49-F238E27FC236}">
                <a16:creationId xmlns:a16="http://schemas.microsoft.com/office/drawing/2014/main" id="{7112FC5C-E890-458E-8165-8C54B0C9A923}"/>
              </a:ext>
            </a:extLst>
          </p:cNvPr>
          <p:cNvPicPr>
            <a:picLocks noChangeAspect="1"/>
          </p:cNvPicPr>
          <p:nvPr/>
        </p:nvPicPr>
        <p:blipFill>
          <a:blip r:embed="rId2"/>
          <a:stretch>
            <a:fillRect/>
          </a:stretch>
        </p:blipFill>
        <p:spPr>
          <a:xfrm rot="5400000">
            <a:off x="5509873" y="925911"/>
            <a:ext cx="4404742" cy="2552921"/>
          </a:xfrm>
          <a:prstGeom prst="rect">
            <a:avLst/>
          </a:prstGeom>
        </p:spPr>
      </p:pic>
      <p:sp>
        <p:nvSpPr>
          <p:cNvPr id="6" name="Rectangle 5">
            <a:extLst>
              <a:ext uri="{FF2B5EF4-FFF2-40B4-BE49-F238E27FC236}">
                <a16:creationId xmlns:a16="http://schemas.microsoft.com/office/drawing/2014/main" id="{E7DB0819-1FE4-4F55-99A6-876D95606B06}"/>
              </a:ext>
            </a:extLst>
          </p:cNvPr>
          <p:cNvSpPr/>
          <p:nvPr/>
        </p:nvSpPr>
        <p:spPr>
          <a:xfrm>
            <a:off x="0" y="1861472"/>
            <a:ext cx="6468256" cy="1169551"/>
          </a:xfrm>
          <a:prstGeom prst="rect">
            <a:avLst/>
          </a:prstGeom>
        </p:spPr>
        <p:txBody>
          <a:bodyPr wrap="square">
            <a:spAutoFit/>
          </a:bodyPr>
          <a:lstStyle/>
          <a:p>
            <a:pPr algn="just"/>
            <a:r>
              <a:rPr lang="en-US" b="1" dirty="0">
                <a:solidFill>
                  <a:srgbClr val="3333FF"/>
                </a:solidFill>
              </a:rPr>
              <a:t>Confirmable (CON): </a:t>
            </a:r>
            <a:r>
              <a:rPr lang="en-US" dirty="0"/>
              <a:t>Messages that require acknowledgment from the recipient. If no acknowledgment is received, the message is retransmitted.</a:t>
            </a:r>
          </a:p>
          <a:p>
            <a:endParaRPr lang="en-US" dirty="0"/>
          </a:p>
          <a:p>
            <a:pPr algn="just"/>
            <a:r>
              <a:rPr lang="en-US" b="1" dirty="0">
                <a:solidFill>
                  <a:srgbClr val="3333FF"/>
                </a:solidFill>
              </a:rPr>
              <a:t>Non-confirmable (NON): </a:t>
            </a:r>
            <a:r>
              <a:rPr lang="en-US" dirty="0"/>
              <a:t>Messages that do not require acknowledgment, useful for scenarios where delivery is not critical, like periodic sensor updates.</a:t>
            </a:r>
          </a:p>
        </p:txBody>
      </p:sp>
    </p:spTree>
    <p:extLst>
      <p:ext uri="{BB962C8B-B14F-4D97-AF65-F5344CB8AC3E}">
        <p14:creationId xmlns:p14="http://schemas.microsoft.com/office/powerpoint/2010/main" val="358362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29D5E-1B87-4E92-8973-DE28C06B4E30}"/>
              </a:ext>
            </a:extLst>
          </p:cNvPr>
          <p:cNvPicPr>
            <a:picLocks noChangeAspect="1"/>
          </p:cNvPicPr>
          <p:nvPr/>
        </p:nvPicPr>
        <p:blipFill rotWithShape="1">
          <a:blip r:embed="rId2"/>
          <a:srcRect b="17118"/>
          <a:stretch/>
        </p:blipFill>
        <p:spPr>
          <a:xfrm>
            <a:off x="0" y="430519"/>
            <a:ext cx="9144000" cy="3549370"/>
          </a:xfrm>
          <a:prstGeom prst="rect">
            <a:avLst/>
          </a:prstGeom>
        </p:spPr>
      </p:pic>
      <p:sp>
        <p:nvSpPr>
          <p:cNvPr id="3" name="Rectangle 2">
            <a:extLst>
              <a:ext uri="{FF2B5EF4-FFF2-40B4-BE49-F238E27FC236}">
                <a16:creationId xmlns:a16="http://schemas.microsoft.com/office/drawing/2014/main" id="{ABBD79CE-C859-463D-8858-8FB7D0E20CA0}"/>
              </a:ext>
            </a:extLst>
          </p:cNvPr>
          <p:cNvSpPr/>
          <p:nvPr/>
        </p:nvSpPr>
        <p:spPr>
          <a:xfrm>
            <a:off x="107382" y="4278024"/>
            <a:ext cx="2704587" cy="369332"/>
          </a:xfrm>
          <a:prstGeom prst="rect">
            <a:avLst/>
          </a:prstGeom>
          <a:solidFill>
            <a:schemeClr val="bg1"/>
          </a:solidFill>
        </p:spPr>
        <p:txBody>
          <a:bodyPr wrap="none">
            <a:spAutoFit/>
          </a:bodyPr>
          <a:lstStyle/>
          <a:p>
            <a:pPr algn="ctr"/>
            <a:r>
              <a:rPr lang="en-US" sz="1800" dirty="0">
                <a:latin typeface="CMSS10"/>
              </a:rPr>
              <a:t>1. CON and NON messages</a:t>
            </a:r>
            <a:endParaRPr lang="en-US" sz="1800" dirty="0"/>
          </a:p>
        </p:txBody>
      </p:sp>
      <p:sp>
        <p:nvSpPr>
          <p:cNvPr id="4" name="Rectangle 3">
            <a:extLst>
              <a:ext uri="{FF2B5EF4-FFF2-40B4-BE49-F238E27FC236}">
                <a16:creationId xmlns:a16="http://schemas.microsoft.com/office/drawing/2014/main" id="{D41F0671-DA3C-47AE-B043-9F7A4663E693}"/>
              </a:ext>
            </a:extLst>
          </p:cNvPr>
          <p:cNvSpPr/>
          <p:nvPr/>
        </p:nvSpPr>
        <p:spPr>
          <a:xfrm>
            <a:off x="3330267" y="4278024"/>
            <a:ext cx="2297424" cy="369332"/>
          </a:xfrm>
          <a:prstGeom prst="rect">
            <a:avLst/>
          </a:prstGeom>
          <a:solidFill>
            <a:schemeClr val="bg1"/>
          </a:solidFill>
        </p:spPr>
        <p:txBody>
          <a:bodyPr wrap="none">
            <a:spAutoFit/>
          </a:bodyPr>
          <a:lstStyle/>
          <a:p>
            <a:r>
              <a:rPr lang="en-US" sz="1800" dirty="0">
                <a:latin typeface="CMSS10"/>
              </a:rPr>
              <a:t>2. Piggyback messages</a:t>
            </a:r>
            <a:endParaRPr lang="en-US" sz="1800" dirty="0"/>
          </a:p>
        </p:txBody>
      </p:sp>
      <p:sp>
        <p:nvSpPr>
          <p:cNvPr id="5" name="Rectangle 4">
            <a:extLst>
              <a:ext uri="{FF2B5EF4-FFF2-40B4-BE49-F238E27FC236}">
                <a16:creationId xmlns:a16="http://schemas.microsoft.com/office/drawing/2014/main" id="{C206FF26-6D84-47E5-B8CE-A7DC069AD603}"/>
              </a:ext>
            </a:extLst>
          </p:cNvPr>
          <p:cNvSpPr/>
          <p:nvPr/>
        </p:nvSpPr>
        <p:spPr>
          <a:xfrm>
            <a:off x="6770510" y="4278024"/>
            <a:ext cx="2210862" cy="369332"/>
          </a:xfrm>
          <a:prstGeom prst="rect">
            <a:avLst/>
          </a:prstGeom>
          <a:solidFill>
            <a:schemeClr val="bg1"/>
          </a:solidFill>
        </p:spPr>
        <p:txBody>
          <a:bodyPr wrap="none">
            <a:spAutoFit/>
          </a:bodyPr>
          <a:lstStyle/>
          <a:p>
            <a:r>
              <a:rPr lang="en-US" sz="1800" dirty="0">
                <a:latin typeface="CMSS10"/>
              </a:rPr>
              <a:t>3. </a:t>
            </a:r>
            <a:r>
              <a:rPr lang="en-US" sz="1800" dirty="0" err="1">
                <a:latin typeface="CMSS10"/>
              </a:rPr>
              <a:t>Seperate</a:t>
            </a:r>
            <a:r>
              <a:rPr lang="en-US" sz="1800" dirty="0">
                <a:latin typeface="CMSS10"/>
              </a:rPr>
              <a:t> messages</a:t>
            </a:r>
            <a:endParaRPr lang="en-US" sz="1800" dirty="0"/>
          </a:p>
        </p:txBody>
      </p:sp>
    </p:spTree>
    <p:extLst>
      <p:ext uri="{BB962C8B-B14F-4D97-AF65-F5344CB8AC3E}">
        <p14:creationId xmlns:p14="http://schemas.microsoft.com/office/powerpoint/2010/main" val="306970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0" y="347971"/>
            <a:ext cx="7315200" cy="766200"/>
          </a:xfrm>
          <a:prstGeom prst="rect">
            <a:avLst/>
          </a:prstGeom>
        </p:spPr>
        <p:txBody>
          <a:bodyPr spcFirstLastPara="1" wrap="square" lIns="91425" tIns="91425" rIns="91425" bIns="91425" anchor="ctr" anchorCtr="0">
            <a:noAutofit/>
          </a:bodyPr>
          <a:lstStyle/>
          <a:p>
            <a:r>
              <a:rPr lang="en-US" sz="2800" dirty="0"/>
              <a:t>Connectivity &amp; Communication Technologies</a:t>
            </a:r>
            <a:endParaRPr sz="2800" dirty="0"/>
          </a:p>
        </p:txBody>
      </p:sp>
      <p:sp>
        <p:nvSpPr>
          <p:cNvPr id="5" name="Rectangle 4">
            <a:extLst>
              <a:ext uri="{FF2B5EF4-FFF2-40B4-BE49-F238E27FC236}">
                <a16:creationId xmlns:a16="http://schemas.microsoft.com/office/drawing/2014/main" id="{ECA9B1E9-5094-4882-99C7-337298736B04}"/>
              </a:ext>
            </a:extLst>
          </p:cNvPr>
          <p:cNvSpPr/>
          <p:nvPr/>
        </p:nvSpPr>
        <p:spPr>
          <a:xfrm>
            <a:off x="0" y="1325857"/>
            <a:ext cx="5203902" cy="3600986"/>
          </a:xfrm>
          <a:prstGeom prst="rect">
            <a:avLst/>
          </a:prstGeom>
        </p:spPr>
        <p:txBody>
          <a:bodyPr wrap="square">
            <a:spAutoFit/>
          </a:bodyPr>
          <a:lstStyle/>
          <a:p>
            <a:pPr marL="101600" indent="0">
              <a:buNone/>
            </a:pPr>
            <a:r>
              <a:rPr lang="en-US" sz="2800" b="1" dirty="0">
                <a:solidFill>
                  <a:srgbClr val="FF0000"/>
                </a:solidFill>
                <a:latin typeface="Roboto Condensed Light"/>
                <a:ea typeface="Roboto Condensed Light"/>
              </a:rPr>
              <a:t>Wireless Technologies for IoT</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IEEE 802.15.4 </a:t>
            </a:r>
            <a:r>
              <a:rPr lang="en-US" sz="2000" b="1" dirty="0">
                <a:solidFill>
                  <a:srgbClr val="00B050"/>
                </a:solidFill>
                <a:latin typeface="Roboto Condensed Light"/>
                <a:ea typeface="Roboto Condensed Light"/>
              </a:rPr>
              <a:t>(LR-WPAN)</a:t>
            </a:r>
          </a:p>
          <a:p>
            <a:pPr marL="285750" indent="-285750">
              <a:buFont typeface="Arial" panose="020B0604020202020204" pitchFamily="34" charset="0"/>
              <a:buChar char="•"/>
            </a:pPr>
            <a:r>
              <a:rPr lang="en-US" sz="2000" b="1" dirty="0">
                <a:solidFill>
                  <a:srgbClr val="33CC33"/>
                </a:solidFill>
                <a:latin typeface="Roboto Condensed Light"/>
                <a:ea typeface="Roboto Condensed Light"/>
              </a:rPr>
              <a:t>Zigbee</a:t>
            </a:r>
          </a:p>
          <a:p>
            <a:pPr marL="285750" indent="-285750">
              <a:buFont typeface="Arial" panose="020B0604020202020204" pitchFamily="34" charset="0"/>
              <a:buChar char="•"/>
            </a:pPr>
            <a:r>
              <a:rPr lang="en-US" sz="2000" b="1" dirty="0" err="1">
                <a:solidFill>
                  <a:srgbClr val="33CC33"/>
                </a:solidFill>
                <a:latin typeface="Roboto Condensed Light"/>
                <a:ea typeface="Roboto Condensed Light"/>
              </a:rPr>
              <a:t>WirelessHART</a:t>
            </a:r>
            <a:endParaRPr lang="en-US" sz="2000" b="1" dirty="0">
              <a:solidFill>
                <a:srgbClr val="33CC33"/>
              </a:solidFill>
              <a:latin typeface="Roboto Condensed Light"/>
              <a:ea typeface="Roboto Condensed Light"/>
            </a:endParaRP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RFID</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NFC</a:t>
            </a:r>
          </a:p>
          <a:p>
            <a:pPr marL="285750" indent="-285750">
              <a:buFont typeface="Arial" panose="020B0604020202020204" pitchFamily="34" charset="0"/>
              <a:buChar char="•"/>
            </a:pPr>
            <a:r>
              <a:rPr lang="en-US" sz="2000" b="1" dirty="0">
                <a:solidFill>
                  <a:srgbClr val="33CC33"/>
                </a:solidFill>
                <a:latin typeface="Roboto Condensed Light"/>
                <a:ea typeface="Roboto Condensed Light"/>
              </a:rPr>
              <a:t>Z-Wave</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Weightless (IEEE 802.22) </a:t>
            </a:r>
            <a:r>
              <a:rPr lang="en-US" sz="2000" b="1" dirty="0">
                <a:solidFill>
                  <a:schemeClr val="tx1"/>
                </a:solidFill>
                <a:latin typeface="Roboto Condensed Light"/>
                <a:ea typeface="Roboto Condensed Light"/>
              </a:rPr>
              <a:t>(LPWAN)</a:t>
            </a:r>
          </a:p>
          <a:p>
            <a:pPr marL="285750" indent="-285750">
              <a:buFont typeface="Arial" panose="020B0604020202020204" pitchFamily="34" charset="0"/>
              <a:buChar char="•"/>
            </a:pPr>
            <a:r>
              <a:rPr lang="en-US" sz="2000" b="1" dirty="0" err="1">
                <a:solidFill>
                  <a:srgbClr val="C00000"/>
                </a:solidFill>
                <a:latin typeface="Roboto Condensed Light"/>
                <a:ea typeface="Roboto Condensed Light"/>
              </a:rPr>
              <a:t>LoRa</a:t>
            </a:r>
            <a:r>
              <a:rPr lang="en-US" sz="2000" b="1" dirty="0">
                <a:solidFill>
                  <a:srgbClr val="C00000"/>
                </a:solidFill>
                <a:latin typeface="Roboto Condensed Light"/>
                <a:ea typeface="Roboto Condensed Light"/>
              </a:rPr>
              <a:t>  </a:t>
            </a:r>
            <a:r>
              <a:rPr lang="en-US" sz="2000" b="1" dirty="0">
                <a:solidFill>
                  <a:schemeClr val="tx1"/>
                </a:solidFill>
                <a:latin typeface="Roboto Condensed Light"/>
                <a:ea typeface="Roboto Condensed Light"/>
              </a:rPr>
              <a:t>(</a:t>
            </a:r>
            <a:r>
              <a:rPr lang="en-US" sz="2000" b="1" dirty="0" err="1">
                <a:solidFill>
                  <a:schemeClr val="tx1"/>
                </a:solidFill>
                <a:latin typeface="Roboto Condensed Light"/>
                <a:ea typeface="Roboto Condensed Light"/>
              </a:rPr>
              <a:t>LoRaWAN</a:t>
            </a:r>
            <a:r>
              <a:rPr lang="en-US" sz="2000" b="1" dirty="0">
                <a:solidFill>
                  <a:schemeClr val="tx1"/>
                </a:solidFill>
                <a:latin typeface="Roboto Condensed Light"/>
                <a:ea typeface="Roboto Condensed Light"/>
              </a:rPr>
              <a:t>) (LPWAN)</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Wi-Fi  (IEEE 802.11) </a:t>
            </a:r>
            <a:r>
              <a:rPr lang="en-US" sz="2000" b="1" dirty="0">
                <a:solidFill>
                  <a:srgbClr val="FF0000"/>
                </a:solidFill>
                <a:latin typeface="Roboto Condensed Light"/>
                <a:ea typeface="Roboto Condensed Light"/>
              </a:rPr>
              <a:t>(WLAN)</a:t>
            </a:r>
          </a:p>
          <a:p>
            <a:pPr marL="285750" indent="-285750">
              <a:buFont typeface="Arial" panose="020B0604020202020204" pitchFamily="34" charset="0"/>
              <a:buChar char="•"/>
            </a:pPr>
            <a:r>
              <a:rPr lang="en-US" sz="2000" b="1" dirty="0">
                <a:solidFill>
                  <a:srgbClr val="3333FF"/>
                </a:solidFill>
                <a:latin typeface="Roboto Condensed Light"/>
                <a:ea typeface="Roboto Condensed Light"/>
              </a:rPr>
              <a:t>BLE  (IEEE 802.15.1)  </a:t>
            </a:r>
            <a:r>
              <a:rPr lang="en-US" sz="2000" b="1" dirty="0">
                <a:solidFill>
                  <a:srgbClr val="006600"/>
                </a:solidFill>
                <a:latin typeface="Roboto Condensed Light"/>
                <a:ea typeface="Roboto Condensed Light"/>
              </a:rPr>
              <a:t>(LR-WPAN)</a:t>
            </a:r>
          </a:p>
        </p:txBody>
      </p:sp>
      <p:sp>
        <p:nvSpPr>
          <p:cNvPr id="6" name="Rectangle 5">
            <a:extLst>
              <a:ext uri="{FF2B5EF4-FFF2-40B4-BE49-F238E27FC236}">
                <a16:creationId xmlns:a16="http://schemas.microsoft.com/office/drawing/2014/main" id="{746B9D7A-6F5B-408F-97DA-F5E59EB95978}"/>
              </a:ext>
            </a:extLst>
          </p:cNvPr>
          <p:cNvSpPr/>
          <p:nvPr/>
        </p:nvSpPr>
        <p:spPr>
          <a:xfrm>
            <a:off x="4852576" y="1358811"/>
            <a:ext cx="4157472" cy="3703578"/>
          </a:xfrm>
          <a:prstGeom prst="rect">
            <a:avLst/>
          </a:prstGeom>
        </p:spPr>
        <p:txBody>
          <a:bodyPr wrap="square">
            <a:spAutoFit/>
          </a:bodyPr>
          <a:lstStyle/>
          <a:p>
            <a:pPr marL="101600"/>
            <a:r>
              <a:rPr lang="en-US" sz="2800" b="1" dirty="0">
                <a:solidFill>
                  <a:srgbClr val="FF0000"/>
                </a:solidFill>
                <a:latin typeface="Roboto Condensed Light"/>
                <a:ea typeface="Roboto Condensed Light"/>
              </a:rPr>
              <a:t>IP Based Protocols for IoT</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IPv6</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6LowPAN</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MQTT</a:t>
            </a:r>
          </a:p>
          <a:p>
            <a:pPr marL="387350" indent="-285750">
              <a:lnSpc>
                <a:spcPct val="150000"/>
              </a:lnSpc>
              <a:buFont typeface="Arial" panose="020B0604020202020204" pitchFamily="34" charset="0"/>
              <a:buChar char="•"/>
            </a:pPr>
            <a:r>
              <a:rPr lang="en-US" sz="2000" b="1" dirty="0" err="1">
                <a:solidFill>
                  <a:srgbClr val="3333FF"/>
                </a:solidFill>
                <a:latin typeface="Roboto Condensed Light"/>
                <a:ea typeface="Roboto Condensed Light"/>
              </a:rPr>
              <a:t>CoAP</a:t>
            </a:r>
            <a:endParaRPr lang="en-US" sz="2000" b="1" dirty="0">
              <a:solidFill>
                <a:srgbClr val="3333FF"/>
              </a:solidFill>
              <a:latin typeface="Roboto Condensed Light"/>
              <a:ea typeface="Roboto Condensed Light"/>
            </a:endParaRP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AMPQ </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SOAP</a:t>
            </a:r>
          </a:p>
          <a:p>
            <a:pPr marL="387350" indent="-285750">
              <a:lnSpc>
                <a:spcPct val="150000"/>
              </a:lnSpc>
              <a:buFont typeface="Arial" panose="020B0604020202020204" pitchFamily="34" charset="0"/>
              <a:buChar char="•"/>
            </a:pPr>
            <a:r>
              <a:rPr lang="en-US" sz="2000" b="1" dirty="0">
                <a:solidFill>
                  <a:srgbClr val="3333FF"/>
                </a:solidFill>
                <a:latin typeface="Roboto Condensed Light"/>
                <a:ea typeface="Roboto Condensed Light"/>
              </a:rPr>
              <a:t>REST</a:t>
            </a:r>
            <a:endParaRPr lang="en-US" sz="2000" b="1" dirty="0">
              <a:solidFill>
                <a:srgbClr val="3333FF"/>
              </a:solidFill>
              <a:latin typeface="Roboto Condensed Light"/>
              <a:ea typeface="Roboto Condensed Light"/>
              <a:sym typeface="Roboto Condensed Light"/>
            </a:endParaRPr>
          </a:p>
        </p:txBody>
      </p:sp>
      <p:pic>
        <p:nvPicPr>
          <p:cNvPr id="11" name="Picture 10">
            <a:extLst>
              <a:ext uri="{FF2B5EF4-FFF2-40B4-BE49-F238E27FC236}">
                <a16:creationId xmlns:a16="http://schemas.microsoft.com/office/drawing/2014/main" id="{FE1680DE-8366-4938-954E-17C8923936FD}"/>
              </a:ext>
            </a:extLst>
          </p:cNvPr>
          <p:cNvPicPr>
            <a:picLocks noChangeAspect="1"/>
          </p:cNvPicPr>
          <p:nvPr/>
        </p:nvPicPr>
        <p:blipFill>
          <a:blip r:embed="rId3"/>
          <a:stretch>
            <a:fillRect/>
          </a:stretch>
        </p:blipFill>
        <p:spPr>
          <a:xfrm>
            <a:off x="7983000" y="0"/>
            <a:ext cx="1161000" cy="1080800"/>
          </a:xfrm>
          <a:prstGeom prst="rect">
            <a:avLst/>
          </a:prstGeom>
        </p:spPr>
      </p:pic>
    </p:spTree>
    <p:extLst>
      <p:ext uri="{BB962C8B-B14F-4D97-AF65-F5344CB8AC3E}">
        <p14:creationId xmlns:p14="http://schemas.microsoft.com/office/powerpoint/2010/main" val="3715371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682DC-F99F-4DF0-9DDC-479743029175}"/>
              </a:ext>
            </a:extLst>
          </p:cNvPr>
          <p:cNvSpPr/>
          <p:nvPr/>
        </p:nvSpPr>
        <p:spPr>
          <a:xfrm>
            <a:off x="0" y="0"/>
            <a:ext cx="9144000" cy="4053482"/>
          </a:xfrm>
          <a:prstGeom prst="rect">
            <a:avLst/>
          </a:prstGeom>
          <a:solidFill>
            <a:schemeClr val="bg1"/>
          </a:solidFill>
        </p:spPr>
        <p:txBody>
          <a:bodyPr wrap="square">
            <a:spAutoFit/>
          </a:bodyPr>
          <a:lstStyle/>
          <a:p>
            <a:pPr algn="just">
              <a:lnSpc>
                <a:spcPct val="150000"/>
              </a:lnSpc>
            </a:pPr>
            <a:r>
              <a:rPr lang="en-US" sz="2400" b="1" dirty="0">
                <a:solidFill>
                  <a:srgbClr val="FF0000"/>
                </a:solidFill>
              </a:rPr>
              <a:t>AMQP</a:t>
            </a:r>
            <a:r>
              <a:rPr lang="en-US" sz="1600" dirty="0"/>
              <a:t> (Advanced Message Queuing Protocol) </a:t>
            </a:r>
            <a:r>
              <a:rPr lang="en-US" dirty="0"/>
              <a:t>is an open standard protocol for messaging between systems or applications. It enables message-oriented middleware and supports a wide range of messaging patterns, including point-to-point and publish-subscribe.</a:t>
            </a:r>
          </a:p>
          <a:p>
            <a:pPr>
              <a:lnSpc>
                <a:spcPct val="150000"/>
              </a:lnSpc>
            </a:pPr>
            <a:endParaRPr lang="en-US" dirty="0"/>
          </a:p>
          <a:p>
            <a:r>
              <a:rPr lang="en-US" dirty="0"/>
              <a:t>AMQP supports multiple messaging patterns, including:</a:t>
            </a:r>
          </a:p>
          <a:p>
            <a:endParaRPr lang="en-US" dirty="0"/>
          </a:p>
          <a:p>
            <a:pPr marL="342900" indent="-342900">
              <a:buFont typeface="+mj-lt"/>
              <a:buAutoNum type="arabicPeriod"/>
            </a:pPr>
            <a:r>
              <a:rPr lang="en-US" b="1" dirty="0">
                <a:solidFill>
                  <a:srgbClr val="3333FF"/>
                </a:solidFill>
              </a:rPr>
              <a:t>Point-to-Point:</a:t>
            </a:r>
            <a:r>
              <a:rPr lang="en-US" dirty="0"/>
              <a:t> One sender sends messages to one receiver.</a:t>
            </a:r>
          </a:p>
          <a:p>
            <a:pPr marL="342900" indent="-342900">
              <a:buFont typeface="+mj-lt"/>
              <a:buAutoNum type="arabicPeriod"/>
            </a:pPr>
            <a:endParaRPr lang="en-US" dirty="0"/>
          </a:p>
          <a:p>
            <a:pPr marL="342900" indent="-342900">
              <a:buFont typeface="+mj-lt"/>
              <a:buAutoNum type="arabicPeriod"/>
            </a:pPr>
            <a:r>
              <a:rPr lang="en-US" b="1" dirty="0">
                <a:solidFill>
                  <a:srgbClr val="3333FF"/>
                </a:solidFill>
              </a:rPr>
              <a:t>Publish-Subscribe: </a:t>
            </a:r>
            <a:r>
              <a:rPr lang="en-US" dirty="0"/>
              <a:t>One sender sends messages to multiple receivers (subscribers) via topics or queues.</a:t>
            </a:r>
          </a:p>
          <a:p>
            <a:pPr marL="342900" indent="-342900">
              <a:buFont typeface="+mj-lt"/>
              <a:buAutoNum type="arabicPeriod"/>
            </a:pPr>
            <a:endParaRPr lang="en-US" dirty="0"/>
          </a:p>
          <a:p>
            <a:pPr marL="342900" indent="-342900">
              <a:buFont typeface="+mj-lt"/>
              <a:buAutoNum type="arabicPeriod"/>
            </a:pPr>
            <a:r>
              <a:rPr lang="en-US" b="1" dirty="0">
                <a:solidFill>
                  <a:srgbClr val="3333FF"/>
                </a:solidFill>
              </a:rPr>
              <a:t>Routing: </a:t>
            </a:r>
            <a:r>
              <a:rPr lang="en-US" dirty="0"/>
              <a:t>Messages can be routed based on their content or headers, allowing for complex message                                            distribution scenarios.</a:t>
            </a:r>
          </a:p>
          <a:p>
            <a:pPr marL="342900" indent="-342900">
              <a:buFont typeface="+mj-lt"/>
              <a:buAutoNum type="arabicPeriod"/>
            </a:pPr>
            <a:endParaRPr lang="en-US" dirty="0"/>
          </a:p>
          <a:p>
            <a:pPr marL="342900" indent="-342900">
              <a:buFont typeface="+mj-lt"/>
              <a:buAutoNum type="arabicPeriod"/>
            </a:pPr>
            <a:r>
              <a:rPr lang="en-US" b="1" dirty="0">
                <a:solidFill>
                  <a:srgbClr val="3333FF"/>
                </a:solidFill>
              </a:rPr>
              <a:t>Request-Response: </a:t>
            </a:r>
            <a:r>
              <a:rPr lang="en-US" dirty="0"/>
              <a:t>A pattern where a request message is sent and a response is awaited.</a:t>
            </a:r>
          </a:p>
          <a:p>
            <a:pPr>
              <a:lnSpc>
                <a:spcPct val="150000"/>
              </a:lnSpc>
            </a:pPr>
            <a:endParaRPr lang="en-US" dirty="0"/>
          </a:p>
        </p:txBody>
      </p:sp>
    </p:spTree>
    <p:extLst>
      <p:ext uri="{BB962C8B-B14F-4D97-AF65-F5344CB8AC3E}">
        <p14:creationId xmlns:p14="http://schemas.microsoft.com/office/powerpoint/2010/main" val="2107897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B04A5D1-7C61-4205-B402-06390CB71230}"/>
              </a:ext>
            </a:extLst>
          </p:cNvPr>
          <p:cNvGrpSpPr/>
          <p:nvPr/>
        </p:nvGrpSpPr>
        <p:grpSpPr>
          <a:xfrm>
            <a:off x="0" y="127417"/>
            <a:ext cx="9144000" cy="4805803"/>
            <a:chOff x="0" y="93898"/>
            <a:chExt cx="9144000" cy="4805803"/>
          </a:xfrm>
        </p:grpSpPr>
        <p:pic>
          <p:nvPicPr>
            <p:cNvPr id="2" name="Picture 1">
              <a:extLst>
                <a:ext uri="{FF2B5EF4-FFF2-40B4-BE49-F238E27FC236}">
                  <a16:creationId xmlns:a16="http://schemas.microsoft.com/office/drawing/2014/main" id="{1DCA3BB0-446C-416E-A648-3DA7C6501AA2}"/>
                </a:ext>
              </a:extLst>
            </p:cNvPr>
            <p:cNvPicPr>
              <a:picLocks noChangeAspect="1"/>
            </p:cNvPicPr>
            <p:nvPr/>
          </p:nvPicPr>
          <p:blipFill>
            <a:blip r:embed="rId2"/>
            <a:stretch>
              <a:fillRect/>
            </a:stretch>
          </p:blipFill>
          <p:spPr>
            <a:xfrm>
              <a:off x="0" y="93898"/>
              <a:ext cx="9144000" cy="4805803"/>
            </a:xfrm>
            <a:prstGeom prst="rect">
              <a:avLst/>
            </a:prstGeom>
          </p:spPr>
        </p:pic>
        <p:sp>
          <p:nvSpPr>
            <p:cNvPr id="3" name="TextBox 2">
              <a:extLst>
                <a:ext uri="{FF2B5EF4-FFF2-40B4-BE49-F238E27FC236}">
                  <a16:creationId xmlns:a16="http://schemas.microsoft.com/office/drawing/2014/main" id="{FF1C76E0-9F6C-4CB6-B4DB-6C72CDEE31B1}"/>
                </a:ext>
              </a:extLst>
            </p:cNvPr>
            <p:cNvSpPr txBox="1"/>
            <p:nvPr/>
          </p:nvSpPr>
          <p:spPr>
            <a:xfrm>
              <a:off x="2563318" y="142407"/>
              <a:ext cx="1386590" cy="369332"/>
            </a:xfrm>
            <a:prstGeom prst="rect">
              <a:avLst/>
            </a:prstGeom>
            <a:solidFill>
              <a:schemeClr val="bg1"/>
            </a:solidFill>
          </p:spPr>
          <p:txBody>
            <a:bodyPr wrap="square" rtlCol="0">
              <a:spAutoFit/>
            </a:bodyPr>
            <a:lstStyle/>
            <a:p>
              <a:pPr algn="ctr"/>
              <a:r>
                <a:rPr lang="en-US" sz="1800" b="1" dirty="0">
                  <a:solidFill>
                    <a:srgbClr val="FF0000"/>
                  </a:solidFill>
                </a:rPr>
                <a:t>Publisher</a:t>
              </a:r>
            </a:p>
          </p:txBody>
        </p:sp>
        <p:sp>
          <p:nvSpPr>
            <p:cNvPr id="4" name="TextBox 3">
              <a:extLst>
                <a:ext uri="{FF2B5EF4-FFF2-40B4-BE49-F238E27FC236}">
                  <a16:creationId xmlns:a16="http://schemas.microsoft.com/office/drawing/2014/main" id="{7D159B1F-3238-4FF2-87B0-5D53F16A3D97}"/>
                </a:ext>
              </a:extLst>
            </p:cNvPr>
            <p:cNvSpPr txBox="1"/>
            <p:nvPr/>
          </p:nvSpPr>
          <p:spPr>
            <a:xfrm>
              <a:off x="2593298" y="4339652"/>
              <a:ext cx="1386590" cy="369332"/>
            </a:xfrm>
            <a:prstGeom prst="rect">
              <a:avLst/>
            </a:prstGeom>
            <a:solidFill>
              <a:schemeClr val="bg1"/>
            </a:solidFill>
          </p:spPr>
          <p:txBody>
            <a:bodyPr wrap="square" rtlCol="0">
              <a:spAutoFit/>
            </a:bodyPr>
            <a:lstStyle/>
            <a:p>
              <a:pPr algn="ctr"/>
              <a:r>
                <a:rPr lang="en-US" sz="1800" b="1" dirty="0">
                  <a:solidFill>
                    <a:srgbClr val="FF0000"/>
                  </a:solidFill>
                </a:rPr>
                <a:t>Subscriber</a:t>
              </a:r>
            </a:p>
          </p:txBody>
        </p:sp>
      </p:grpSp>
    </p:spTree>
    <p:extLst>
      <p:ext uri="{BB962C8B-B14F-4D97-AF65-F5344CB8AC3E}">
        <p14:creationId xmlns:p14="http://schemas.microsoft.com/office/powerpoint/2010/main" val="3066546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6E85F-6C16-44F9-82EF-D4E9E4FD1153}"/>
              </a:ext>
            </a:extLst>
          </p:cNvPr>
          <p:cNvPicPr>
            <a:picLocks noChangeAspect="1"/>
          </p:cNvPicPr>
          <p:nvPr/>
        </p:nvPicPr>
        <p:blipFill>
          <a:blip r:embed="rId2"/>
          <a:stretch>
            <a:fillRect/>
          </a:stretch>
        </p:blipFill>
        <p:spPr>
          <a:xfrm>
            <a:off x="0" y="0"/>
            <a:ext cx="9144000" cy="3441560"/>
          </a:xfrm>
          <a:prstGeom prst="rect">
            <a:avLst/>
          </a:prstGeom>
        </p:spPr>
      </p:pic>
      <p:sp>
        <p:nvSpPr>
          <p:cNvPr id="3" name="Rectangle 2">
            <a:extLst>
              <a:ext uri="{FF2B5EF4-FFF2-40B4-BE49-F238E27FC236}">
                <a16:creationId xmlns:a16="http://schemas.microsoft.com/office/drawing/2014/main" id="{9CA8CE8F-9722-4E63-8516-991CF3FB6BC7}"/>
              </a:ext>
            </a:extLst>
          </p:cNvPr>
          <p:cNvSpPr/>
          <p:nvPr/>
        </p:nvSpPr>
        <p:spPr>
          <a:xfrm>
            <a:off x="2076206" y="3984335"/>
            <a:ext cx="4725974" cy="400110"/>
          </a:xfrm>
          <a:prstGeom prst="rect">
            <a:avLst/>
          </a:prstGeom>
        </p:spPr>
        <p:txBody>
          <a:bodyPr wrap="none">
            <a:spAutoFit/>
          </a:bodyPr>
          <a:lstStyle/>
          <a:p>
            <a:r>
              <a:rPr lang="en-US" sz="2000" b="1" dirty="0">
                <a:latin typeface="CMSS10"/>
              </a:rPr>
              <a:t>AMQP components and their relationships</a:t>
            </a:r>
            <a:endParaRPr lang="en-US" sz="2000" b="1" dirty="0"/>
          </a:p>
        </p:txBody>
      </p:sp>
    </p:spTree>
    <p:extLst>
      <p:ext uri="{BB962C8B-B14F-4D97-AF65-F5344CB8AC3E}">
        <p14:creationId xmlns:p14="http://schemas.microsoft.com/office/powerpoint/2010/main" val="3169618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0853-05E8-4556-8CC0-215B191C2C72}"/>
              </a:ext>
            </a:extLst>
          </p:cNvPr>
          <p:cNvSpPr/>
          <p:nvPr/>
        </p:nvSpPr>
        <p:spPr>
          <a:xfrm>
            <a:off x="0" y="0"/>
            <a:ext cx="9144000" cy="4739759"/>
          </a:xfrm>
          <a:prstGeom prst="rect">
            <a:avLst/>
          </a:prstGeom>
          <a:solidFill>
            <a:schemeClr val="bg1"/>
          </a:solidFill>
        </p:spPr>
        <p:txBody>
          <a:bodyPr wrap="square">
            <a:spAutoFit/>
          </a:bodyPr>
          <a:lstStyle/>
          <a:p>
            <a:r>
              <a:rPr lang="en-US" sz="1600" dirty="0">
                <a:latin typeface="+mj-lt"/>
              </a:rPr>
              <a:t>There are 9 frame types in AMQP:</a:t>
            </a:r>
          </a:p>
          <a:p>
            <a:endParaRPr lang="en-US" sz="1600" dirty="0">
              <a:latin typeface="+mj-lt"/>
            </a:endParaRPr>
          </a:p>
          <a:p>
            <a:r>
              <a:rPr lang="en-US" sz="1600" dirty="0">
                <a:latin typeface="+mj-lt"/>
              </a:rPr>
              <a:t>(</a:t>
            </a:r>
            <a:r>
              <a:rPr lang="en-US" sz="1600" dirty="0" err="1">
                <a:latin typeface="+mj-lt"/>
              </a:rPr>
              <a:t>i</a:t>
            </a:r>
            <a:r>
              <a:rPr lang="en-US" sz="1600" dirty="0">
                <a:latin typeface="+mj-lt"/>
              </a:rPr>
              <a:t>) </a:t>
            </a:r>
            <a:r>
              <a:rPr lang="en-US" sz="1600" b="1" dirty="0">
                <a:solidFill>
                  <a:srgbClr val="FF0000"/>
                </a:solidFill>
                <a:latin typeface="+mj-lt"/>
              </a:rPr>
              <a:t>Open: </a:t>
            </a:r>
            <a:r>
              <a:rPr lang="en-US" sz="1600" dirty="0">
                <a:latin typeface="+mj-lt"/>
              </a:rPr>
              <a:t>responsible for opening the connection between peers.</a:t>
            </a:r>
          </a:p>
          <a:p>
            <a:pPr marL="400050" indent="-400050">
              <a:buAutoNum type="romanLcParenBoth"/>
            </a:pPr>
            <a:endParaRPr lang="en-US" sz="1600" dirty="0">
              <a:latin typeface="+mj-lt"/>
            </a:endParaRPr>
          </a:p>
          <a:p>
            <a:r>
              <a:rPr lang="en-US" sz="1600" dirty="0">
                <a:latin typeface="+mj-lt"/>
              </a:rPr>
              <a:t>(ii) </a:t>
            </a:r>
            <a:r>
              <a:rPr lang="en-US" sz="1600" b="1" dirty="0">
                <a:solidFill>
                  <a:srgbClr val="FF0000"/>
                </a:solidFill>
                <a:latin typeface="+mj-lt"/>
              </a:rPr>
              <a:t>Begin: </a:t>
            </a:r>
            <a:r>
              <a:rPr lang="en-US" sz="1600" dirty="0">
                <a:latin typeface="+mj-lt"/>
              </a:rPr>
              <a:t>responsible for setup and control of messaging sessions between peers.</a:t>
            </a:r>
          </a:p>
          <a:p>
            <a:endParaRPr lang="en-US" sz="1600" dirty="0">
              <a:latin typeface="+mj-lt"/>
            </a:endParaRPr>
          </a:p>
          <a:p>
            <a:r>
              <a:rPr lang="en-US" sz="1600" dirty="0">
                <a:latin typeface="+mj-lt"/>
              </a:rPr>
              <a:t>(iii) </a:t>
            </a:r>
            <a:r>
              <a:rPr lang="en-US" sz="1600" b="1" dirty="0">
                <a:solidFill>
                  <a:srgbClr val="FF0000"/>
                </a:solidFill>
                <a:latin typeface="+mj-lt"/>
              </a:rPr>
              <a:t>Attach: </a:t>
            </a:r>
            <a:r>
              <a:rPr lang="en-US" sz="1600" dirty="0">
                <a:latin typeface="+mj-lt"/>
              </a:rPr>
              <a:t>responsible for link attachment.</a:t>
            </a:r>
          </a:p>
          <a:p>
            <a:endParaRPr lang="en-US" sz="1600" dirty="0">
              <a:latin typeface="+mj-lt"/>
            </a:endParaRPr>
          </a:p>
          <a:p>
            <a:r>
              <a:rPr lang="en-US" sz="1600" dirty="0">
                <a:latin typeface="+mj-lt"/>
              </a:rPr>
              <a:t>(iv) </a:t>
            </a:r>
            <a:r>
              <a:rPr lang="en-US" sz="1600" b="1" dirty="0">
                <a:solidFill>
                  <a:srgbClr val="FF0000"/>
                </a:solidFill>
                <a:latin typeface="+mj-lt"/>
              </a:rPr>
              <a:t>Transfer: </a:t>
            </a:r>
            <a:r>
              <a:rPr lang="en-US" sz="1600" dirty="0">
                <a:latin typeface="+mj-lt"/>
              </a:rPr>
              <a:t>responsible for message transfer over the link.</a:t>
            </a:r>
          </a:p>
          <a:p>
            <a:endParaRPr lang="en-US" sz="1600" dirty="0">
              <a:latin typeface="+mj-lt"/>
            </a:endParaRPr>
          </a:p>
          <a:p>
            <a:r>
              <a:rPr lang="en-US" sz="1600" dirty="0">
                <a:latin typeface="+mj-lt"/>
              </a:rPr>
              <a:t>(v) </a:t>
            </a:r>
            <a:r>
              <a:rPr lang="en-US" sz="1600" b="1" dirty="0">
                <a:solidFill>
                  <a:srgbClr val="FF0000"/>
                </a:solidFill>
                <a:latin typeface="+mj-lt"/>
              </a:rPr>
              <a:t>Flow: </a:t>
            </a:r>
            <a:r>
              <a:rPr lang="en-US" sz="1600" dirty="0">
                <a:latin typeface="+mj-lt"/>
              </a:rPr>
              <a:t>responsible for updating the flow control state.</a:t>
            </a:r>
          </a:p>
          <a:p>
            <a:endParaRPr lang="en-US" sz="1600" dirty="0">
              <a:latin typeface="+mj-lt"/>
            </a:endParaRPr>
          </a:p>
          <a:p>
            <a:r>
              <a:rPr lang="en-US" sz="1600" dirty="0">
                <a:latin typeface="+mj-lt"/>
              </a:rPr>
              <a:t>(vi) </a:t>
            </a:r>
            <a:r>
              <a:rPr lang="en-US" sz="1600" b="1" dirty="0">
                <a:solidFill>
                  <a:srgbClr val="FF0000"/>
                </a:solidFill>
                <a:latin typeface="+mj-lt"/>
              </a:rPr>
              <a:t>Disposition: </a:t>
            </a:r>
            <a:r>
              <a:rPr lang="en-US" sz="1600" dirty="0">
                <a:latin typeface="+mj-lt"/>
              </a:rPr>
              <a:t>responsible for updating of transfer state.</a:t>
            </a:r>
          </a:p>
          <a:p>
            <a:endParaRPr lang="en-US" sz="1600" dirty="0">
              <a:latin typeface="+mj-lt"/>
            </a:endParaRPr>
          </a:p>
          <a:p>
            <a:r>
              <a:rPr lang="en-US" sz="1600" dirty="0">
                <a:latin typeface="+mj-lt"/>
              </a:rPr>
              <a:t>(vii) </a:t>
            </a:r>
            <a:r>
              <a:rPr lang="en-US" sz="1600" b="1" dirty="0">
                <a:solidFill>
                  <a:srgbClr val="FF0000"/>
                </a:solidFill>
                <a:latin typeface="+mj-lt"/>
              </a:rPr>
              <a:t>Detach: </a:t>
            </a:r>
            <a:r>
              <a:rPr lang="en-US" sz="1600" dirty="0">
                <a:latin typeface="+mj-lt"/>
              </a:rPr>
              <a:t>responsible for detachment of link between two peers.</a:t>
            </a:r>
          </a:p>
          <a:p>
            <a:endParaRPr lang="en-US" sz="1600" dirty="0">
              <a:latin typeface="+mj-lt"/>
            </a:endParaRPr>
          </a:p>
          <a:p>
            <a:r>
              <a:rPr lang="en-US" sz="1600" dirty="0">
                <a:latin typeface="+mj-lt"/>
              </a:rPr>
              <a:t>(viii) </a:t>
            </a:r>
            <a:r>
              <a:rPr lang="en-US" sz="1600" b="1" dirty="0">
                <a:solidFill>
                  <a:srgbClr val="FF0000"/>
                </a:solidFill>
                <a:latin typeface="+mj-lt"/>
              </a:rPr>
              <a:t>End: </a:t>
            </a:r>
            <a:r>
              <a:rPr lang="en-US" sz="1600" dirty="0">
                <a:latin typeface="+mj-lt"/>
              </a:rPr>
              <a:t>responsible for truncation of a session.</a:t>
            </a:r>
          </a:p>
          <a:p>
            <a:endParaRPr lang="en-US" sz="1600" dirty="0">
              <a:latin typeface="+mj-lt"/>
            </a:endParaRPr>
          </a:p>
          <a:p>
            <a:r>
              <a:rPr lang="en-US" sz="1600" dirty="0">
                <a:latin typeface="+mj-lt"/>
              </a:rPr>
              <a:t>(ix) </a:t>
            </a:r>
            <a:r>
              <a:rPr lang="en-US" sz="1600" b="1" dirty="0">
                <a:solidFill>
                  <a:srgbClr val="FF0000"/>
                </a:solidFill>
                <a:latin typeface="+mj-lt"/>
              </a:rPr>
              <a:t>Close: </a:t>
            </a:r>
            <a:r>
              <a:rPr lang="en-US" sz="1600" dirty="0">
                <a:latin typeface="+mj-lt"/>
              </a:rPr>
              <a:t>responsible for closing/ending a connection.</a:t>
            </a:r>
          </a:p>
        </p:txBody>
      </p:sp>
    </p:spTree>
    <p:extLst>
      <p:ext uri="{BB962C8B-B14F-4D97-AF65-F5344CB8AC3E}">
        <p14:creationId xmlns:p14="http://schemas.microsoft.com/office/powerpoint/2010/main" val="3773881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A5DF9E-930F-438E-AA6E-7CEB3492E6D8}"/>
              </a:ext>
            </a:extLst>
          </p:cNvPr>
          <p:cNvSpPr/>
          <p:nvPr/>
        </p:nvSpPr>
        <p:spPr>
          <a:xfrm>
            <a:off x="0" y="685800"/>
            <a:ext cx="9144000" cy="3170099"/>
          </a:xfrm>
          <a:prstGeom prst="rect">
            <a:avLst/>
          </a:prstGeom>
        </p:spPr>
        <p:txBody>
          <a:bodyPr wrap="square">
            <a:spAutoFit/>
          </a:bodyPr>
          <a:lstStyle/>
          <a:p>
            <a:r>
              <a:rPr lang="en-US" sz="2400" b="1" dirty="0">
                <a:solidFill>
                  <a:srgbClr val="FF0000"/>
                </a:solidFill>
                <a:latin typeface="Arial" panose="020B0604020202020204" pitchFamily="34" charset="0"/>
              </a:rPr>
              <a:t>SOAP (Simple Object Access Protocol)</a:t>
            </a:r>
          </a:p>
          <a:p>
            <a:endParaRPr lang="en-US" dirty="0">
              <a:solidFill>
                <a:srgbClr val="666666"/>
              </a:solidFill>
              <a:latin typeface="Arial" panose="020B0604020202020204" pitchFamily="34" charset="0"/>
            </a:endParaRPr>
          </a:p>
          <a:p>
            <a:pPr algn="just"/>
            <a:r>
              <a:rPr lang="en-US" sz="1800" dirty="0">
                <a:solidFill>
                  <a:schemeClr val="tx1">
                    <a:lumMod val="50000"/>
                  </a:schemeClr>
                </a:solidFill>
                <a:latin typeface="Arial" panose="020B0604020202020204" pitchFamily="34" charset="0"/>
              </a:rPr>
              <a:t>SOAP (Simple Object Access Protocol) is a message protocol that enables the distributed elements of an application to communicate.</a:t>
            </a:r>
          </a:p>
          <a:p>
            <a:pPr algn="just"/>
            <a:endParaRPr lang="en-US" sz="1800" dirty="0">
              <a:solidFill>
                <a:schemeClr val="tx1">
                  <a:lumMod val="50000"/>
                </a:schemeClr>
              </a:solidFill>
              <a:latin typeface="Arial" panose="020B0604020202020204" pitchFamily="34" charset="0"/>
            </a:endParaRPr>
          </a:p>
          <a:p>
            <a:pPr algn="just"/>
            <a:r>
              <a:rPr lang="en-US" sz="1800" dirty="0">
                <a:solidFill>
                  <a:schemeClr val="tx1">
                    <a:lumMod val="50000"/>
                  </a:schemeClr>
                </a:solidFill>
              </a:rPr>
              <a:t>SOAP can be carried over a variety of standard protocols, including the web-related Hypertext Transfer Protocol (HTTP).</a:t>
            </a:r>
          </a:p>
          <a:p>
            <a:pPr algn="just"/>
            <a:endParaRPr lang="en-US" sz="1800" dirty="0">
              <a:solidFill>
                <a:schemeClr val="tx1">
                  <a:lumMod val="50000"/>
                </a:schemeClr>
              </a:solidFill>
            </a:endParaRPr>
          </a:p>
          <a:p>
            <a:pPr algn="just"/>
            <a:r>
              <a:rPr lang="en-US" sz="1800" dirty="0">
                <a:solidFill>
                  <a:schemeClr val="tx1">
                    <a:lumMod val="50000"/>
                  </a:schemeClr>
                </a:solidFill>
              </a:rPr>
              <a:t>Simple Object Access Protocol, as a specification, defines SOAP messages that are sent to web services and client applications. SOAP messages are XML documents that are comprised of the following three basic building blocks:</a:t>
            </a:r>
          </a:p>
        </p:txBody>
      </p:sp>
    </p:spTree>
    <p:extLst>
      <p:ext uri="{BB962C8B-B14F-4D97-AF65-F5344CB8AC3E}">
        <p14:creationId xmlns:p14="http://schemas.microsoft.com/office/powerpoint/2010/main" val="597380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81C912-76C9-4D05-B4F4-11A71362935B}"/>
              </a:ext>
            </a:extLst>
          </p:cNvPr>
          <p:cNvPicPr/>
          <p:nvPr/>
        </p:nvPicPr>
        <p:blipFill>
          <a:blip r:embed="rId2"/>
          <a:stretch>
            <a:fillRect/>
          </a:stretch>
        </p:blipFill>
        <p:spPr>
          <a:xfrm>
            <a:off x="0" y="0"/>
            <a:ext cx="5943600" cy="2826385"/>
          </a:xfrm>
          <a:prstGeom prst="rect">
            <a:avLst/>
          </a:prstGeom>
        </p:spPr>
      </p:pic>
      <p:sp>
        <p:nvSpPr>
          <p:cNvPr id="3" name="Rectangle 2">
            <a:extLst>
              <a:ext uri="{FF2B5EF4-FFF2-40B4-BE49-F238E27FC236}">
                <a16:creationId xmlns:a16="http://schemas.microsoft.com/office/drawing/2014/main" id="{E89A1060-47FA-4C8C-A3AA-3445757D79BD}"/>
              </a:ext>
            </a:extLst>
          </p:cNvPr>
          <p:cNvSpPr/>
          <p:nvPr/>
        </p:nvSpPr>
        <p:spPr>
          <a:xfrm>
            <a:off x="0" y="2835176"/>
            <a:ext cx="9144000" cy="2308324"/>
          </a:xfrm>
          <a:prstGeom prst="rect">
            <a:avLst/>
          </a:prstGeom>
          <a:solidFill>
            <a:schemeClr val="bg1"/>
          </a:solidFill>
        </p:spPr>
        <p:txBody>
          <a:bodyPr wrap="square">
            <a:spAutoFit/>
          </a:bodyPr>
          <a:lstStyle/>
          <a:p>
            <a:pPr marL="342900" indent="-342900" algn="just">
              <a:buAutoNum type="arabicPeriod"/>
            </a:pPr>
            <a:r>
              <a:rPr lang="en-US" sz="1600" dirty="0">
                <a:solidFill>
                  <a:schemeClr val="tx1">
                    <a:lumMod val="50000"/>
                  </a:schemeClr>
                </a:solidFill>
                <a:latin typeface="Arial" panose="020B0604020202020204" pitchFamily="34" charset="0"/>
              </a:rPr>
              <a:t>The SOAP </a:t>
            </a:r>
            <a:r>
              <a:rPr lang="en-US" sz="1600" b="1" dirty="0">
                <a:solidFill>
                  <a:srgbClr val="FF0000"/>
                </a:solidFill>
                <a:latin typeface="Arial" panose="020B0604020202020204" pitchFamily="34" charset="0"/>
              </a:rPr>
              <a:t>Envelope</a:t>
            </a:r>
            <a:r>
              <a:rPr lang="en-US" sz="1600" dirty="0">
                <a:solidFill>
                  <a:schemeClr val="tx1">
                    <a:lumMod val="50000"/>
                  </a:schemeClr>
                </a:solidFill>
                <a:latin typeface="Arial" panose="020B0604020202020204" pitchFamily="34" charset="0"/>
              </a:rPr>
              <a:t> encapsulates all the data in a message and identifies the XML document  as a SOAP message.</a:t>
            </a:r>
          </a:p>
          <a:p>
            <a:pPr>
              <a:buFont typeface="+mj-lt"/>
              <a:buAutoNum type="arabicPeriod"/>
            </a:pPr>
            <a:endParaRPr lang="en-US" sz="1600" dirty="0">
              <a:solidFill>
                <a:schemeClr val="tx1">
                  <a:lumMod val="50000"/>
                </a:schemeClr>
              </a:solidFill>
              <a:latin typeface="Arial" panose="020B0604020202020204" pitchFamily="34" charset="0"/>
            </a:endParaRPr>
          </a:p>
          <a:p>
            <a:pPr algn="just"/>
            <a:r>
              <a:rPr lang="en-US" sz="1600" dirty="0">
                <a:solidFill>
                  <a:schemeClr val="tx1">
                    <a:lumMod val="50000"/>
                  </a:schemeClr>
                </a:solidFill>
                <a:latin typeface="Arial" panose="020B0604020202020204" pitchFamily="34" charset="0"/>
              </a:rPr>
              <a:t>2. The </a:t>
            </a:r>
            <a:r>
              <a:rPr lang="en-US" sz="1600" b="1" dirty="0">
                <a:solidFill>
                  <a:srgbClr val="FF0000"/>
                </a:solidFill>
                <a:latin typeface="Arial" panose="020B0604020202020204" pitchFamily="34" charset="0"/>
              </a:rPr>
              <a:t>Header</a:t>
            </a:r>
            <a:r>
              <a:rPr lang="en-US" sz="1600" dirty="0">
                <a:solidFill>
                  <a:schemeClr val="tx1">
                    <a:lumMod val="50000"/>
                  </a:schemeClr>
                </a:solidFill>
                <a:latin typeface="Arial" panose="020B0604020202020204" pitchFamily="34" charset="0"/>
              </a:rPr>
              <a:t> element contains additional information about the SOAP message. This     </a:t>
            </a:r>
          </a:p>
          <a:p>
            <a:pPr algn="just"/>
            <a:r>
              <a:rPr lang="en-US" sz="1600" dirty="0">
                <a:solidFill>
                  <a:schemeClr val="tx1">
                    <a:lumMod val="50000"/>
                  </a:schemeClr>
                </a:solidFill>
                <a:latin typeface="Arial" panose="020B0604020202020204" pitchFamily="34" charset="0"/>
              </a:rPr>
              <a:t>    information could be authentication credentials, for example, which are used by the calling      </a:t>
            </a:r>
          </a:p>
          <a:p>
            <a:pPr algn="just"/>
            <a:r>
              <a:rPr lang="en-US" sz="1600" dirty="0">
                <a:solidFill>
                  <a:schemeClr val="tx1">
                    <a:lumMod val="50000"/>
                  </a:schemeClr>
                </a:solidFill>
                <a:latin typeface="Arial" panose="020B0604020202020204" pitchFamily="34" charset="0"/>
              </a:rPr>
              <a:t>    application.</a:t>
            </a:r>
          </a:p>
          <a:p>
            <a:endParaRPr lang="en-US" sz="1600" dirty="0">
              <a:solidFill>
                <a:schemeClr val="tx1">
                  <a:lumMod val="50000"/>
                </a:schemeClr>
              </a:solidFill>
              <a:latin typeface="Arial" panose="020B0604020202020204" pitchFamily="34" charset="0"/>
            </a:endParaRPr>
          </a:p>
          <a:p>
            <a:r>
              <a:rPr lang="en-US" sz="1600" dirty="0">
                <a:solidFill>
                  <a:schemeClr val="tx1">
                    <a:lumMod val="50000"/>
                  </a:schemeClr>
                </a:solidFill>
                <a:latin typeface="Arial" panose="020B0604020202020204" pitchFamily="34" charset="0"/>
              </a:rPr>
              <a:t>3. The </a:t>
            </a:r>
            <a:r>
              <a:rPr lang="en-US" sz="1600" b="1" dirty="0">
                <a:solidFill>
                  <a:srgbClr val="FF0000"/>
                </a:solidFill>
                <a:latin typeface="Arial" panose="020B0604020202020204" pitchFamily="34" charset="0"/>
              </a:rPr>
              <a:t>Body</a:t>
            </a:r>
            <a:r>
              <a:rPr lang="en-US" sz="1600" dirty="0">
                <a:solidFill>
                  <a:schemeClr val="tx1">
                    <a:lumMod val="50000"/>
                  </a:schemeClr>
                </a:solidFill>
                <a:latin typeface="Arial" panose="020B0604020202020204" pitchFamily="34" charset="0"/>
              </a:rPr>
              <a:t> element includes the details of the actual message that need to be sent from the web </a:t>
            </a:r>
          </a:p>
          <a:p>
            <a:r>
              <a:rPr lang="en-US" sz="1600" dirty="0">
                <a:solidFill>
                  <a:schemeClr val="tx1">
                    <a:lumMod val="50000"/>
                  </a:schemeClr>
                </a:solidFill>
                <a:latin typeface="Arial" panose="020B0604020202020204" pitchFamily="34" charset="0"/>
              </a:rPr>
              <a:t>    service to the calling application. This data includes call and response information.</a:t>
            </a:r>
          </a:p>
        </p:txBody>
      </p:sp>
    </p:spTree>
    <p:extLst>
      <p:ext uri="{BB962C8B-B14F-4D97-AF65-F5344CB8AC3E}">
        <p14:creationId xmlns:p14="http://schemas.microsoft.com/office/powerpoint/2010/main" val="1737384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42E655-284D-4EA8-AEF3-9C9F6EB53BCC}"/>
              </a:ext>
            </a:extLst>
          </p:cNvPr>
          <p:cNvSpPr/>
          <p:nvPr/>
        </p:nvSpPr>
        <p:spPr>
          <a:xfrm>
            <a:off x="97435" y="1974934"/>
            <a:ext cx="5883639" cy="3108543"/>
          </a:xfrm>
          <a:prstGeom prst="rect">
            <a:avLst/>
          </a:prstGeom>
        </p:spPr>
        <p:txBody>
          <a:bodyPr wrap="square">
            <a:spAutoFit/>
          </a:bodyPr>
          <a:lstStyle/>
          <a:p>
            <a:pPr marL="285750" indent="-285750" algn="just">
              <a:buFont typeface="Arial" panose="020B0604020202020204" pitchFamily="34" charset="0"/>
              <a:buChar char="•"/>
            </a:pPr>
            <a:r>
              <a:rPr lang="en-US" dirty="0">
                <a:solidFill>
                  <a:schemeClr val="tx1">
                    <a:lumMod val="50000"/>
                  </a:schemeClr>
                </a:solidFill>
                <a:latin typeface="Arial" panose="020B0604020202020204" pitchFamily="34" charset="0"/>
              </a:rPr>
              <a:t>SOAP requests are easy to generate and process responses. First, a </a:t>
            </a:r>
            <a:r>
              <a:rPr lang="en-US" b="1" dirty="0">
                <a:solidFill>
                  <a:srgbClr val="FF0000"/>
                </a:solidFill>
                <a:latin typeface="Arial" panose="020B0604020202020204" pitchFamily="34" charset="0"/>
              </a:rPr>
              <a:t>request</a:t>
            </a:r>
            <a:r>
              <a:rPr lang="en-US" dirty="0">
                <a:solidFill>
                  <a:schemeClr val="tx1">
                    <a:lumMod val="50000"/>
                  </a:schemeClr>
                </a:solidFill>
                <a:latin typeface="Arial" panose="020B0604020202020204" pitchFamily="34" charset="0"/>
              </a:rPr>
              <a:t> for a service is generated by a SOAP </a:t>
            </a:r>
            <a:r>
              <a:rPr lang="en-US" b="1" dirty="0">
                <a:solidFill>
                  <a:srgbClr val="FF0000"/>
                </a:solidFill>
                <a:latin typeface="Arial" panose="020B0604020202020204" pitchFamily="34" charset="0"/>
              </a:rPr>
              <a:t>client</a:t>
            </a:r>
            <a:r>
              <a:rPr lang="en-US" dirty="0">
                <a:solidFill>
                  <a:schemeClr val="tx1">
                    <a:lumMod val="50000"/>
                  </a:schemeClr>
                </a:solidFill>
                <a:latin typeface="Arial" panose="020B0604020202020204" pitchFamily="34" charset="0"/>
              </a:rPr>
              <a:t> using an XML document. </a:t>
            </a:r>
          </a:p>
          <a:p>
            <a:pPr marL="285750" indent="-285750" algn="just">
              <a:buFont typeface="Arial" panose="020B0604020202020204" pitchFamily="34" charset="0"/>
              <a:buChar char="•"/>
            </a:pPr>
            <a:endParaRPr lang="en-US" dirty="0">
              <a:solidFill>
                <a:schemeClr val="tx1">
                  <a:lumMod val="50000"/>
                </a:schemeClr>
              </a:solidFill>
              <a:latin typeface="Arial" panose="020B0604020202020204" pitchFamily="34" charset="0"/>
            </a:endParaRPr>
          </a:p>
          <a:p>
            <a:pPr marL="285750" indent="-285750" algn="just">
              <a:buFont typeface="Arial" panose="020B0604020202020204" pitchFamily="34" charset="0"/>
              <a:buChar char="•"/>
            </a:pPr>
            <a:r>
              <a:rPr lang="en-US" dirty="0">
                <a:solidFill>
                  <a:schemeClr val="tx1">
                    <a:lumMod val="50000"/>
                  </a:schemeClr>
                </a:solidFill>
                <a:latin typeface="Arial" panose="020B0604020202020204" pitchFamily="34" charset="0"/>
              </a:rPr>
              <a:t>Next, a SOAP client sends the XML document to a SOAP server. When the server receives the SOAP message, it sends the message as a service invocation to the requested server-side application. </a:t>
            </a:r>
          </a:p>
          <a:p>
            <a:pPr marL="285750" indent="-285750" algn="just">
              <a:buFont typeface="Arial" panose="020B0604020202020204" pitchFamily="34" charset="0"/>
              <a:buChar char="•"/>
            </a:pPr>
            <a:endParaRPr lang="en-US" dirty="0">
              <a:solidFill>
                <a:schemeClr val="tx1">
                  <a:lumMod val="50000"/>
                </a:schemeClr>
              </a:solidFill>
              <a:latin typeface="Arial" panose="020B0604020202020204" pitchFamily="34" charset="0"/>
            </a:endParaRPr>
          </a:p>
          <a:p>
            <a:pPr marL="285750" indent="-285750" algn="just">
              <a:buFont typeface="Arial" panose="020B0604020202020204" pitchFamily="34" charset="0"/>
              <a:buChar char="•"/>
            </a:pPr>
            <a:r>
              <a:rPr lang="en-US" dirty="0">
                <a:solidFill>
                  <a:schemeClr val="tx1">
                    <a:lumMod val="50000"/>
                  </a:schemeClr>
                </a:solidFill>
                <a:latin typeface="Arial" panose="020B0604020202020204" pitchFamily="34" charset="0"/>
              </a:rPr>
              <a:t>A response containing the requested parameters, return values and data for the client is returned first to the SOAP request handler and then to the requesting client. </a:t>
            </a:r>
          </a:p>
          <a:p>
            <a:pPr marL="285750" indent="-285750" algn="just">
              <a:buFont typeface="Arial" panose="020B0604020202020204" pitchFamily="34" charset="0"/>
              <a:buChar char="•"/>
            </a:pPr>
            <a:endParaRPr lang="en-US" dirty="0">
              <a:solidFill>
                <a:schemeClr val="tx1">
                  <a:lumMod val="50000"/>
                </a:schemeClr>
              </a:solidFill>
              <a:latin typeface="Arial" panose="020B0604020202020204" pitchFamily="34" charset="0"/>
            </a:endParaRPr>
          </a:p>
          <a:p>
            <a:pPr marL="285750" indent="-285750" algn="just">
              <a:buFont typeface="Arial" panose="020B0604020202020204" pitchFamily="34" charset="0"/>
              <a:buChar char="•"/>
            </a:pPr>
            <a:r>
              <a:rPr lang="en-US" dirty="0">
                <a:solidFill>
                  <a:schemeClr val="tx1">
                    <a:lumMod val="50000"/>
                  </a:schemeClr>
                </a:solidFill>
                <a:latin typeface="Arial" panose="020B0604020202020204" pitchFamily="34" charset="0"/>
              </a:rPr>
              <a:t>Both SOAP requests and responses are transported using Hypertext Transfer Protocol Secure (HTTPS) or a similar protocol like HTTP</a:t>
            </a:r>
            <a:r>
              <a:rPr lang="en-US" dirty="0">
                <a:solidFill>
                  <a:srgbClr val="666666"/>
                </a:solidFill>
                <a:latin typeface="Arial" panose="020B0604020202020204" pitchFamily="34" charset="0"/>
              </a:rPr>
              <a:t>. </a:t>
            </a:r>
            <a:endParaRPr lang="en-US" dirty="0"/>
          </a:p>
        </p:txBody>
      </p:sp>
      <p:pic>
        <p:nvPicPr>
          <p:cNvPr id="3" name="Picture 2">
            <a:extLst>
              <a:ext uri="{FF2B5EF4-FFF2-40B4-BE49-F238E27FC236}">
                <a16:creationId xmlns:a16="http://schemas.microsoft.com/office/drawing/2014/main" id="{FB3B6E03-B9BE-4935-AEA5-5C9246C828C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45275" cy="1767840"/>
          </a:xfrm>
          <a:prstGeom prst="rect">
            <a:avLst/>
          </a:prstGeom>
          <a:noFill/>
        </p:spPr>
      </p:pic>
      <p:pic>
        <p:nvPicPr>
          <p:cNvPr id="4" name="Picture 3">
            <a:extLst>
              <a:ext uri="{FF2B5EF4-FFF2-40B4-BE49-F238E27FC236}">
                <a16:creationId xmlns:a16="http://schemas.microsoft.com/office/drawing/2014/main" id="{AA1DA5C7-10EB-402E-9944-A4331367B093}"/>
              </a:ext>
            </a:extLst>
          </p:cNvPr>
          <p:cNvPicPr/>
          <p:nvPr/>
        </p:nvPicPr>
        <p:blipFill rotWithShape="1">
          <a:blip r:embed="rId3"/>
          <a:srcRect l="23664" t="20217" r="32051" b="1"/>
          <a:stretch/>
        </p:blipFill>
        <p:spPr bwMode="auto">
          <a:xfrm>
            <a:off x="6205928" y="2420911"/>
            <a:ext cx="3004780" cy="27225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62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44436D-6C95-425D-A5C2-5418770864AE}"/>
              </a:ext>
            </a:extLst>
          </p:cNvPr>
          <p:cNvSpPr/>
          <p:nvPr/>
        </p:nvSpPr>
        <p:spPr>
          <a:xfrm>
            <a:off x="0" y="149901"/>
            <a:ext cx="4374916" cy="523220"/>
          </a:xfrm>
          <a:prstGeom prst="rect">
            <a:avLst/>
          </a:prstGeom>
          <a:solidFill>
            <a:schemeClr val="bg1"/>
          </a:solidFill>
        </p:spPr>
        <p:txBody>
          <a:bodyPr wrap="none">
            <a:spAutoFit/>
          </a:bodyPr>
          <a:lstStyle/>
          <a:p>
            <a:r>
              <a:rPr lang="en-US" sz="2800" b="1" dirty="0">
                <a:solidFill>
                  <a:srgbClr val="3333FF"/>
                </a:solidFill>
                <a:latin typeface="URWPalladioL-Roma"/>
              </a:rPr>
              <a:t>REST</a:t>
            </a:r>
            <a:r>
              <a:rPr lang="en-US" sz="2000" dirty="0">
                <a:latin typeface="URWPalladioL-Roma"/>
              </a:rPr>
              <a:t> (Representational state transfer)</a:t>
            </a:r>
            <a:endParaRPr lang="en-US" sz="2000" dirty="0"/>
          </a:p>
        </p:txBody>
      </p:sp>
      <p:pic>
        <p:nvPicPr>
          <p:cNvPr id="3" name="Picture 2">
            <a:extLst>
              <a:ext uri="{FF2B5EF4-FFF2-40B4-BE49-F238E27FC236}">
                <a16:creationId xmlns:a16="http://schemas.microsoft.com/office/drawing/2014/main" id="{2012CEBD-ABCB-4C97-8C4A-85077F0DEE02}"/>
              </a:ext>
            </a:extLst>
          </p:cNvPr>
          <p:cNvPicPr/>
          <p:nvPr/>
        </p:nvPicPr>
        <p:blipFill>
          <a:blip r:embed="rId2"/>
          <a:stretch>
            <a:fillRect/>
          </a:stretch>
        </p:blipFill>
        <p:spPr>
          <a:xfrm>
            <a:off x="1219726" y="680361"/>
            <a:ext cx="5943600" cy="2163445"/>
          </a:xfrm>
          <a:prstGeom prst="rect">
            <a:avLst/>
          </a:prstGeom>
        </p:spPr>
      </p:pic>
      <p:sp>
        <p:nvSpPr>
          <p:cNvPr id="5" name="Rectangle 4">
            <a:extLst>
              <a:ext uri="{FF2B5EF4-FFF2-40B4-BE49-F238E27FC236}">
                <a16:creationId xmlns:a16="http://schemas.microsoft.com/office/drawing/2014/main" id="{69402E60-AB0C-4502-A3A8-A717332D6037}"/>
              </a:ext>
            </a:extLst>
          </p:cNvPr>
          <p:cNvSpPr/>
          <p:nvPr/>
        </p:nvSpPr>
        <p:spPr>
          <a:xfrm>
            <a:off x="7301129" y="124367"/>
            <a:ext cx="1709122" cy="307777"/>
          </a:xfrm>
          <a:prstGeom prst="rect">
            <a:avLst/>
          </a:prstGeom>
        </p:spPr>
        <p:txBody>
          <a:bodyPr wrap="none">
            <a:spAutoFit/>
          </a:bodyPr>
          <a:lstStyle/>
          <a:p>
            <a:r>
              <a:rPr lang="en-US" b="1" dirty="0">
                <a:solidFill>
                  <a:srgbClr val="FF0000"/>
                </a:solidFill>
                <a:latin typeface="URWPalladioL-Roma"/>
              </a:rPr>
              <a:t>HTML, XML, or JSON</a:t>
            </a:r>
            <a:endParaRPr lang="en-US" b="1" dirty="0">
              <a:solidFill>
                <a:srgbClr val="FF0000"/>
              </a:solidFill>
            </a:endParaRPr>
          </a:p>
        </p:txBody>
      </p:sp>
      <p:pic>
        <p:nvPicPr>
          <p:cNvPr id="6" name="Picture 5">
            <a:extLst>
              <a:ext uri="{FF2B5EF4-FFF2-40B4-BE49-F238E27FC236}">
                <a16:creationId xmlns:a16="http://schemas.microsoft.com/office/drawing/2014/main" id="{20C2F3DD-3334-4002-87D9-D114CCC28144}"/>
              </a:ext>
            </a:extLst>
          </p:cNvPr>
          <p:cNvPicPr/>
          <p:nvPr/>
        </p:nvPicPr>
        <p:blipFill>
          <a:blip r:embed="rId3"/>
          <a:stretch>
            <a:fillRect/>
          </a:stretch>
        </p:blipFill>
        <p:spPr>
          <a:xfrm>
            <a:off x="1150496" y="3112742"/>
            <a:ext cx="5943600" cy="1931035"/>
          </a:xfrm>
          <a:prstGeom prst="rect">
            <a:avLst/>
          </a:prstGeom>
        </p:spPr>
      </p:pic>
    </p:spTree>
    <p:extLst>
      <p:ext uri="{BB962C8B-B14F-4D97-AF65-F5344CB8AC3E}">
        <p14:creationId xmlns:p14="http://schemas.microsoft.com/office/powerpoint/2010/main" val="2611011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D02400-4C95-4E31-B01B-F000A4C1022E}"/>
              </a:ext>
            </a:extLst>
          </p:cNvPr>
          <p:cNvPicPr/>
          <p:nvPr/>
        </p:nvPicPr>
        <p:blipFill>
          <a:blip r:embed="rId2"/>
          <a:stretch>
            <a:fillRect/>
          </a:stretch>
        </p:blipFill>
        <p:spPr>
          <a:xfrm>
            <a:off x="775034" y="493293"/>
            <a:ext cx="7057524" cy="4054643"/>
          </a:xfrm>
          <a:prstGeom prst="rect">
            <a:avLst/>
          </a:prstGeom>
        </p:spPr>
      </p:pic>
    </p:spTree>
    <p:extLst>
      <p:ext uri="{BB962C8B-B14F-4D97-AF65-F5344CB8AC3E}">
        <p14:creationId xmlns:p14="http://schemas.microsoft.com/office/powerpoint/2010/main" val="3957038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384E0-0B2C-4A64-8750-58D1723D4567}"/>
              </a:ext>
            </a:extLst>
          </p:cNvPr>
          <p:cNvPicPr/>
          <p:nvPr/>
        </p:nvPicPr>
        <p:blipFill>
          <a:blip r:embed="rId2"/>
          <a:stretch>
            <a:fillRect/>
          </a:stretch>
        </p:blipFill>
        <p:spPr>
          <a:xfrm>
            <a:off x="300790" y="0"/>
            <a:ext cx="8145378" cy="4884821"/>
          </a:xfrm>
          <a:prstGeom prst="rect">
            <a:avLst/>
          </a:prstGeom>
        </p:spPr>
      </p:pic>
    </p:spTree>
    <p:extLst>
      <p:ext uri="{BB962C8B-B14F-4D97-AF65-F5344CB8AC3E}">
        <p14:creationId xmlns:p14="http://schemas.microsoft.com/office/powerpoint/2010/main" val="426424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93D81F3-C505-4AA3-896D-828EC53BE1EF}"/>
              </a:ext>
            </a:extLst>
          </p:cNvPr>
          <p:cNvGraphicFramePr>
            <a:graphicFrameLocks noGrp="1"/>
          </p:cNvGraphicFramePr>
          <p:nvPr>
            <p:extLst>
              <p:ext uri="{D42A27DB-BD31-4B8C-83A1-F6EECF244321}">
                <p14:modId xmlns:p14="http://schemas.microsoft.com/office/powerpoint/2010/main" val="1134593062"/>
              </p:ext>
            </p:extLst>
          </p:nvPr>
        </p:nvGraphicFramePr>
        <p:xfrm>
          <a:off x="187712" y="164665"/>
          <a:ext cx="8601306" cy="4267200"/>
        </p:xfrm>
        <a:graphic>
          <a:graphicData uri="http://schemas.openxmlformats.org/drawingml/2006/table">
            <a:tbl>
              <a:tblPr firstRow="1" bandRow="1">
                <a:tableStyleId>{E27665BA-8202-44FC-AD62-C9F0E3EA811A}</a:tableStyleId>
              </a:tblPr>
              <a:tblGrid>
                <a:gridCol w="1382751">
                  <a:extLst>
                    <a:ext uri="{9D8B030D-6E8A-4147-A177-3AD203B41FA5}">
                      <a16:colId xmlns:a16="http://schemas.microsoft.com/office/drawing/2014/main" val="2250377830"/>
                    </a:ext>
                  </a:extLst>
                </a:gridCol>
                <a:gridCol w="2236095">
                  <a:extLst>
                    <a:ext uri="{9D8B030D-6E8A-4147-A177-3AD203B41FA5}">
                      <a16:colId xmlns:a16="http://schemas.microsoft.com/office/drawing/2014/main" val="2487196046"/>
                    </a:ext>
                  </a:extLst>
                </a:gridCol>
                <a:gridCol w="2618403">
                  <a:extLst>
                    <a:ext uri="{9D8B030D-6E8A-4147-A177-3AD203B41FA5}">
                      <a16:colId xmlns:a16="http://schemas.microsoft.com/office/drawing/2014/main" val="2832924553"/>
                    </a:ext>
                  </a:extLst>
                </a:gridCol>
                <a:gridCol w="2364057">
                  <a:extLst>
                    <a:ext uri="{9D8B030D-6E8A-4147-A177-3AD203B41FA5}">
                      <a16:colId xmlns:a16="http://schemas.microsoft.com/office/drawing/2014/main" val="2316938540"/>
                    </a:ext>
                  </a:extLst>
                </a:gridCol>
              </a:tblGrid>
              <a:tr h="370840">
                <a:tc>
                  <a:txBody>
                    <a:bodyPr/>
                    <a:lstStyle/>
                    <a:p>
                      <a:endParaRPr lang="en-US" dirty="0"/>
                    </a:p>
                  </a:txBody>
                  <a:tcPr>
                    <a:solidFill>
                      <a:schemeClr val="bg1"/>
                    </a:solidFill>
                  </a:tcPr>
                </a:tc>
                <a:tc>
                  <a:txBody>
                    <a:bodyPr/>
                    <a:lstStyle/>
                    <a:p>
                      <a:pPr algn="ctr"/>
                      <a:r>
                        <a:rPr lang="en-US" sz="1800" b="1" dirty="0">
                          <a:solidFill>
                            <a:srgbClr val="00B050"/>
                          </a:solidFill>
                          <a:latin typeface="Arial" panose="020B0604020202020204" pitchFamily="34" charset="0"/>
                        </a:rPr>
                        <a:t>LR-WPAN</a:t>
                      </a:r>
                      <a:endParaRPr lang="en-US" sz="1800" dirty="0">
                        <a:solidFill>
                          <a:srgbClr val="00B050"/>
                        </a:solidFill>
                      </a:endParaRPr>
                    </a:p>
                  </a:txBody>
                  <a:tcPr>
                    <a:solidFill>
                      <a:schemeClr val="accent5">
                        <a:lumMod val="20000"/>
                        <a:lumOff val="80000"/>
                      </a:schemeClr>
                    </a:solidFill>
                  </a:tcPr>
                </a:tc>
                <a:tc>
                  <a:txBody>
                    <a:bodyPr/>
                    <a:lstStyle/>
                    <a:p>
                      <a:pPr algn="ctr"/>
                      <a:r>
                        <a:rPr lang="en-US" sz="1800" b="1" dirty="0">
                          <a:solidFill>
                            <a:srgbClr val="002060"/>
                          </a:solidFill>
                          <a:latin typeface="Arial" panose="020B0604020202020204" pitchFamily="34" charset="0"/>
                        </a:rPr>
                        <a:t>LPWAN</a:t>
                      </a:r>
                      <a:endParaRPr lang="en-US" sz="2000" dirty="0">
                        <a:solidFill>
                          <a:srgbClr val="002060"/>
                        </a:solidFill>
                      </a:endParaRPr>
                    </a:p>
                  </a:txBody>
                  <a:tcPr>
                    <a:solidFill>
                      <a:srgbClr val="99CCFF"/>
                    </a:solidFill>
                  </a:tcPr>
                </a:tc>
                <a:tc>
                  <a:txBody>
                    <a:bodyPr/>
                    <a:lstStyle/>
                    <a:p>
                      <a:pPr algn="ctr"/>
                      <a:r>
                        <a:rPr lang="en-US" sz="2000" b="1" dirty="0" err="1">
                          <a:solidFill>
                            <a:srgbClr val="FFFF00"/>
                          </a:solidFill>
                          <a:latin typeface="Arial" panose="020B0604020202020204" pitchFamily="34" charset="0"/>
                        </a:rPr>
                        <a:t>LoRa</a:t>
                      </a:r>
                      <a:endParaRPr lang="en-US" dirty="0">
                        <a:solidFill>
                          <a:srgbClr val="FFFF00"/>
                        </a:solidFill>
                      </a:endParaRPr>
                    </a:p>
                  </a:txBody>
                  <a:tcPr>
                    <a:solidFill>
                      <a:srgbClr val="3333FF"/>
                    </a:solidFill>
                  </a:tcPr>
                </a:tc>
                <a:extLst>
                  <a:ext uri="{0D108BD9-81ED-4DB2-BD59-A6C34878D82A}">
                    <a16:rowId xmlns:a16="http://schemas.microsoft.com/office/drawing/2014/main" val="105264618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Arial" panose="020B0604020202020204" pitchFamily="34" charset="0"/>
                        </a:rPr>
                        <a:t>Range</a:t>
                      </a:r>
                      <a:endParaRPr lang="en-US" dirty="0">
                        <a:solidFill>
                          <a:schemeClr val="bg1"/>
                        </a:solidFill>
                        <a:latin typeface="Arial" panose="020B0604020202020204" pitchFamily="34" charset="0"/>
                      </a:endParaRPr>
                    </a:p>
                    <a:p>
                      <a:endParaRPr lang="en-US" dirty="0">
                        <a:solidFill>
                          <a:schemeClr val="bg1"/>
                        </a:solidFill>
                      </a:endParaRP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Short-range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(10-100 meters).</a:t>
                      </a:r>
                    </a:p>
                    <a:p>
                      <a:pPr algn="ctr"/>
                      <a:endParaRPr lang="en-US" dirty="0"/>
                    </a:p>
                  </a:txBody>
                  <a:tcP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Long-range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(up to tens of kilometers).</a:t>
                      </a:r>
                    </a:p>
                    <a:p>
                      <a:pPr algn="ctr"/>
                      <a:endParaRPr lang="en-US" dirty="0"/>
                    </a:p>
                  </a:txBody>
                  <a:tcPr>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Arial" panose="020B0604020202020204" pitchFamily="34" charset="0"/>
                        </a:rPr>
                        <a:t>Long-range (up to 10 kilometers in rural areas).</a:t>
                      </a:r>
                    </a:p>
                  </a:txBody>
                  <a:tcPr>
                    <a:solidFill>
                      <a:srgbClr val="3333FF"/>
                    </a:solidFill>
                  </a:tcPr>
                </a:tc>
                <a:extLst>
                  <a:ext uri="{0D108BD9-81ED-4DB2-BD59-A6C34878D82A}">
                    <a16:rowId xmlns:a16="http://schemas.microsoft.com/office/drawing/2014/main" val="3163081389"/>
                  </a:ext>
                </a:extLst>
              </a:tr>
              <a:tr h="370840">
                <a:tc>
                  <a:txBody>
                    <a:bodyPr/>
                    <a:lstStyle/>
                    <a:p>
                      <a:r>
                        <a:rPr lang="en-US" b="1" dirty="0">
                          <a:solidFill>
                            <a:schemeClr val="bg1"/>
                          </a:solidFill>
                          <a:latin typeface="Arial" panose="020B0604020202020204" pitchFamily="34" charset="0"/>
                        </a:rPr>
                        <a:t>Data Rate</a:t>
                      </a:r>
                      <a:endParaRPr lang="en-US" dirty="0">
                        <a:solidFill>
                          <a:schemeClr val="bg1"/>
                        </a:solidFill>
                      </a:endParaRP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Moderate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(up to 250 kbps).</a:t>
                      </a:r>
                    </a:p>
                    <a:p>
                      <a:pPr algn="ctr"/>
                      <a:endParaRPr lang="en-US" dirty="0"/>
                    </a:p>
                  </a:txBody>
                  <a:tcPr>
                    <a:solidFill>
                      <a:schemeClr val="accent5">
                        <a:lumMod val="20000"/>
                        <a:lumOff val="80000"/>
                      </a:schemeClr>
                    </a:solidFill>
                  </a:tcPr>
                </a:tc>
                <a:tc>
                  <a:txBody>
                    <a:bodyPr/>
                    <a:lstStyle/>
                    <a:p>
                      <a:pPr algn="ctr"/>
                      <a:r>
                        <a:rPr lang="en-US" dirty="0">
                          <a:solidFill>
                            <a:srgbClr val="212121"/>
                          </a:solidFill>
                          <a:latin typeface="Arial" panose="020B0604020202020204" pitchFamily="34" charset="0"/>
                        </a:rPr>
                        <a:t>Low (varies by technology, typically a few bps to kbps).</a:t>
                      </a:r>
                      <a:endParaRPr lang="en-US" dirty="0"/>
                    </a:p>
                  </a:txBody>
                  <a:tcPr>
                    <a:solidFill>
                      <a:srgbClr val="99CCFF"/>
                    </a:solidFill>
                  </a:tcPr>
                </a:tc>
                <a:tc>
                  <a:txBody>
                    <a:bodyPr/>
                    <a:lstStyle/>
                    <a:p>
                      <a:pPr algn="ctr"/>
                      <a:r>
                        <a:rPr lang="en-US" dirty="0">
                          <a:solidFill>
                            <a:schemeClr val="bg1"/>
                          </a:solidFill>
                          <a:latin typeface="Arial" panose="020B0604020202020204" pitchFamily="34" charset="0"/>
                        </a:rPr>
                        <a:t>Low (0.3 kbps to 50 kbps).</a:t>
                      </a:r>
                      <a:endParaRPr lang="en-US" dirty="0">
                        <a:solidFill>
                          <a:schemeClr val="bg1"/>
                        </a:solidFill>
                      </a:endParaRPr>
                    </a:p>
                  </a:txBody>
                  <a:tcPr>
                    <a:solidFill>
                      <a:srgbClr val="3333FF"/>
                    </a:solidFill>
                  </a:tcPr>
                </a:tc>
                <a:extLst>
                  <a:ext uri="{0D108BD9-81ED-4DB2-BD59-A6C34878D82A}">
                    <a16:rowId xmlns:a16="http://schemas.microsoft.com/office/drawing/2014/main" val="4011825090"/>
                  </a:ext>
                </a:extLst>
              </a:tr>
              <a:tr h="370840">
                <a:tc>
                  <a:txBody>
                    <a:bodyPr/>
                    <a:lstStyle/>
                    <a:p>
                      <a:r>
                        <a:rPr lang="en-US" b="1" dirty="0">
                          <a:solidFill>
                            <a:schemeClr val="bg1"/>
                          </a:solidFill>
                          <a:latin typeface="Arial" panose="020B0604020202020204" pitchFamily="34" charset="0"/>
                        </a:rPr>
                        <a:t>Frequency Bands</a:t>
                      </a:r>
                      <a:endParaRPr lang="en-US" dirty="0">
                        <a:solidFill>
                          <a:schemeClr val="bg1"/>
                        </a:solidFill>
                      </a:endParaRP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2.4 GHz, with some sub-GHz options.</a:t>
                      </a:r>
                    </a:p>
                    <a:p>
                      <a:pPr algn="ctr"/>
                      <a:endParaRPr lang="en-US" dirty="0"/>
                    </a:p>
                  </a:txBody>
                  <a:tcP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Sub-GHz ISM bands or licensed bands.</a:t>
                      </a:r>
                    </a:p>
                    <a:p>
                      <a:pPr algn="ctr"/>
                      <a:endParaRPr lang="en-US" dirty="0"/>
                    </a:p>
                  </a:txBody>
                  <a:tcPr>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Arial" panose="020B0604020202020204" pitchFamily="34" charset="0"/>
                        </a:rPr>
                        <a:t>Sub-GHz ISM bands.</a:t>
                      </a:r>
                    </a:p>
                  </a:txBody>
                  <a:tcPr>
                    <a:solidFill>
                      <a:srgbClr val="3333FF"/>
                    </a:solidFill>
                  </a:tcPr>
                </a:tc>
                <a:extLst>
                  <a:ext uri="{0D108BD9-81ED-4DB2-BD59-A6C34878D82A}">
                    <a16:rowId xmlns:a16="http://schemas.microsoft.com/office/drawing/2014/main" val="2675826356"/>
                  </a:ext>
                </a:extLst>
              </a:tr>
              <a:tr h="370840">
                <a:tc>
                  <a:txBody>
                    <a:bodyPr/>
                    <a:lstStyle/>
                    <a:p>
                      <a:r>
                        <a:rPr lang="en-US" b="1" dirty="0">
                          <a:solidFill>
                            <a:schemeClr val="bg1"/>
                          </a:solidFill>
                          <a:latin typeface="Arial" panose="020B0604020202020204" pitchFamily="34" charset="0"/>
                        </a:rPr>
                        <a:t>Power Consumption</a:t>
                      </a:r>
                      <a:endParaRPr lang="en-US" dirty="0">
                        <a:solidFill>
                          <a:schemeClr val="bg1"/>
                        </a:solidFill>
                      </a:endParaRPr>
                    </a:p>
                  </a:txBody>
                  <a:tcPr>
                    <a:solidFill>
                      <a:srgbClr val="002060"/>
                    </a:solidFill>
                  </a:tcPr>
                </a:tc>
                <a:tc>
                  <a:txBody>
                    <a:bodyPr/>
                    <a:lstStyle/>
                    <a:p>
                      <a:pPr algn="ctr"/>
                      <a:r>
                        <a:rPr lang="en-US" dirty="0">
                          <a:solidFill>
                            <a:srgbClr val="212121"/>
                          </a:solidFill>
                          <a:latin typeface="Arial" panose="020B0604020202020204" pitchFamily="34" charset="0"/>
                        </a:rPr>
                        <a:t>Low</a:t>
                      </a:r>
                      <a:endParaRPr lang="en-US" dirty="0"/>
                    </a:p>
                  </a:txBody>
                  <a:tcPr>
                    <a:solidFill>
                      <a:schemeClr val="accent5">
                        <a:lumMod val="20000"/>
                        <a:lumOff val="80000"/>
                      </a:schemeClr>
                    </a:solidFill>
                  </a:tcPr>
                </a:tc>
                <a:tc>
                  <a:txBody>
                    <a:bodyPr/>
                    <a:lstStyle/>
                    <a:p>
                      <a:pPr algn="ctr"/>
                      <a:r>
                        <a:rPr kumimoji="0" lang="en-US" sz="1400" b="0" i="0" u="none" strike="noStrike" kern="0" cap="none" spc="0" normalizeH="0" baseline="0" noProof="0" dirty="0">
                          <a:ln>
                            <a:noFill/>
                          </a:ln>
                          <a:solidFill>
                            <a:srgbClr val="212121"/>
                          </a:solidFill>
                          <a:effectLst/>
                          <a:uLnTx/>
                          <a:uFillTx/>
                          <a:latin typeface="Arial" panose="020B0604020202020204" pitchFamily="34" charset="0"/>
                          <a:cs typeface="Arial"/>
                          <a:sym typeface="Arial"/>
                        </a:rPr>
                        <a:t>Ultra-low</a:t>
                      </a:r>
                      <a:endParaRPr lang="en-US" dirty="0"/>
                    </a:p>
                  </a:txBody>
                  <a:tcPr>
                    <a:solidFill>
                      <a:srgbClr val="99CCFF"/>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a:sym typeface="Arial"/>
                        </a:rPr>
                        <a:t>Ultra-low</a:t>
                      </a:r>
                      <a:endParaRPr lang="en-US" dirty="0">
                        <a:solidFill>
                          <a:schemeClr val="bg1"/>
                        </a:solidFill>
                      </a:endParaRPr>
                    </a:p>
                  </a:txBody>
                  <a:tcPr>
                    <a:solidFill>
                      <a:srgbClr val="3333FF"/>
                    </a:solidFill>
                  </a:tcPr>
                </a:tc>
                <a:extLst>
                  <a:ext uri="{0D108BD9-81ED-4DB2-BD59-A6C34878D82A}">
                    <a16:rowId xmlns:a16="http://schemas.microsoft.com/office/drawing/2014/main" val="2655453618"/>
                  </a:ext>
                </a:extLst>
              </a:tr>
              <a:tr h="370840">
                <a:tc>
                  <a:txBody>
                    <a:bodyPr/>
                    <a:lstStyle/>
                    <a:p>
                      <a:endParaRPr lang="en-US" sz="1400" b="1" i="0" u="none" strike="noStrike" cap="none" dirty="0">
                        <a:solidFill>
                          <a:schemeClr val="bg1"/>
                        </a:solidFill>
                        <a:latin typeface="Arial" panose="020B0604020202020204" pitchFamily="34" charset="0"/>
                        <a:cs typeface="Arial"/>
                        <a:sym typeface="Arial"/>
                      </a:endParaRPr>
                    </a:p>
                    <a:p>
                      <a:r>
                        <a:rPr lang="en-US" sz="1400" b="1" i="0" u="none" strike="noStrike" cap="none" dirty="0">
                          <a:solidFill>
                            <a:schemeClr val="bg1"/>
                          </a:solidFill>
                          <a:latin typeface="Arial" panose="020B0604020202020204" pitchFamily="34" charset="0"/>
                          <a:cs typeface="Arial"/>
                          <a:sym typeface="Arial"/>
                        </a:rPr>
                        <a:t>Applications</a:t>
                      </a:r>
                    </a:p>
                  </a:txBody>
                  <a:tcPr>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212121"/>
                          </a:solidFill>
                          <a:latin typeface="Arial" panose="020B0604020202020204" pitchFamily="34" charset="0"/>
                        </a:rPr>
                        <a:t>Home automation, short-range wireless sensor networks.</a:t>
                      </a:r>
                    </a:p>
                    <a:p>
                      <a:pPr algn="l"/>
                      <a:endParaRPr lang="en-US" dirty="0"/>
                    </a:p>
                  </a:txBody>
                  <a:tcPr>
                    <a:solidFill>
                      <a:schemeClr val="accent5">
                        <a:lumMod val="20000"/>
                        <a:lumOff val="80000"/>
                      </a:schemeClr>
                    </a:solidFill>
                  </a:tcPr>
                </a:tc>
                <a:tc>
                  <a:txBody>
                    <a:bodyPr/>
                    <a:lstStyle/>
                    <a:p>
                      <a:pPr algn="l"/>
                      <a:r>
                        <a:rPr lang="en-US" dirty="0">
                          <a:solidFill>
                            <a:srgbClr val="212121"/>
                          </a:solidFill>
                          <a:latin typeface="Arial" panose="020B0604020202020204" pitchFamily="34" charset="0"/>
                        </a:rPr>
                        <a:t>Smart cities, agriculture, large-scale IoT deployments.</a:t>
                      </a:r>
                      <a:endParaRPr lang="en-US" dirty="0"/>
                    </a:p>
                  </a:txBody>
                  <a:tcPr>
                    <a:solidFill>
                      <a:srgbClr val="99CCFF"/>
                    </a:solidFill>
                  </a:tcPr>
                </a:tc>
                <a:tc>
                  <a:txBody>
                    <a:bodyPr/>
                    <a:lstStyle/>
                    <a:p>
                      <a:pPr algn="l"/>
                      <a:r>
                        <a:rPr lang="en-US" dirty="0">
                          <a:solidFill>
                            <a:schemeClr val="bg1"/>
                          </a:solidFill>
                          <a:latin typeface="Arial" panose="020B0604020202020204" pitchFamily="34" charset="0"/>
                        </a:rPr>
                        <a:t>Long-range IoT applications like smart agriculture, environmental monitoring, and asset tracking</a:t>
                      </a:r>
                      <a:endParaRPr lang="en-US" dirty="0">
                        <a:solidFill>
                          <a:schemeClr val="bg1"/>
                        </a:solidFill>
                      </a:endParaRPr>
                    </a:p>
                  </a:txBody>
                  <a:tcPr>
                    <a:solidFill>
                      <a:srgbClr val="3333FF"/>
                    </a:solidFill>
                  </a:tcPr>
                </a:tc>
                <a:extLst>
                  <a:ext uri="{0D108BD9-81ED-4DB2-BD59-A6C34878D82A}">
                    <a16:rowId xmlns:a16="http://schemas.microsoft.com/office/drawing/2014/main" val="2659570568"/>
                  </a:ext>
                </a:extLst>
              </a:tr>
            </a:tbl>
          </a:graphicData>
        </a:graphic>
      </p:graphicFrame>
    </p:spTree>
    <p:extLst>
      <p:ext uri="{BB962C8B-B14F-4D97-AF65-F5344CB8AC3E}">
        <p14:creationId xmlns:p14="http://schemas.microsoft.com/office/powerpoint/2010/main" val="985915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EA636-50DB-4649-9B12-567E3D002FAC}"/>
              </a:ext>
            </a:extLst>
          </p:cNvPr>
          <p:cNvPicPr/>
          <p:nvPr/>
        </p:nvPicPr>
        <p:blipFill>
          <a:blip r:embed="rId2"/>
          <a:stretch>
            <a:fillRect/>
          </a:stretch>
        </p:blipFill>
        <p:spPr>
          <a:xfrm>
            <a:off x="5843416" y="188501"/>
            <a:ext cx="3368040" cy="1874520"/>
          </a:xfrm>
          <a:prstGeom prst="rect">
            <a:avLst/>
          </a:prstGeom>
        </p:spPr>
      </p:pic>
      <p:grpSp>
        <p:nvGrpSpPr>
          <p:cNvPr id="6" name="Group 5">
            <a:extLst>
              <a:ext uri="{FF2B5EF4-FFF2-40B4-BE49-F238E27FC236}">
                <a16:creationId xmlns:a16="http://schemas.microsoft.com/office/drawing/2014/main" id="{82DCF636-FB21-43DA-AE46-1BA98C65586B}"/>
              </a:ext>
            </a:extLst>
          </p:cNvPr>
          <p:cNvGrpSpPr/>
          <p:nvPr/>
        </p:nvGrpSpPr>
        <p:grpSpPr>
          <a:xfrm>
            <a:off x="0" y="0"/>
            <a:ext cx="5943600" cy="2177716"/>
            <a:chOff x="-3095469" y="0"/>
            <a:chExt cx="5943600" cy="2177716"/>
          </a:xfrm>
        </p:grpSpPr>
        <p:pic>
          <p:nvPicPr>
            <p:cNvPr id="2" name="Picture 1">
              <a:extLst>
                <a:ext uri="{FF2B5EF4-FFF2-40B4-BE49-F238E27FC236}">
                  <a16:creationId xmlns:a16="http://schemas.microsoft.com/office/drawing/2014/main" id="{FA170A78-7CFC-4920-82C0-F89B36B84D6C}"/>
                </a:ext>
              </a:extLst>
            </p:cNvPr>
            <p:cNvPicPr/>
            <p:nvPr/>
          </p:nvPicPr>
          <p:blipFill rotWithShape="1">
            <a:blip r:embed="rId3"/>
            <a:srcRect b="12647"/>
            <a:stretch/>
          </p:blipFill>
          <p:spPr>
            <a:xfrm>
              <a:off x="-3095469" y="0"/>
              <a:ext cx="5943600" cy="2177716"/>
            </a:xfrm>
            <a:prstGeom prst="rect">
              <a:avLst/>
            </a:prstGeom>
          </p:spPr>
        </p:pic>
        <p:sp>
          <p:nvSpPr>
            <p:cNvPr id="4" name="TextBox 3">
              <a:extLst>
                <a:ext uri="{FF2B5EF4-FFF2-40B4-BE49-F238E27FC236}">
                  <a16:creationId xmlns:a16="http://schemas.microsoft.com/office/drawing/2014/main" id="{EE52B382-5BDD-48CB-A5F6-41D69F812569}"/>
                </a:ext>
              </a:extLst>
            </p:cNvPr>
            <p:cNvSpPr txBox="1"/>
            <p:nvPr/>
          </p:nvSpPr>
          <p:spPr>
            <a:xfrm>
              <a:off x="-2653258" y="374754"/>
              <a:ext cx="764498" cy="314793"/>
            </a:xfrm>
            <a:prstGeom prst="rect">
              <a:avLst/>
            </a:prstGeom>
            <a:noFill/>
          </p:spPr>
          <p:txBody>
            <a:bodyPr wrap="square" rtlCol="0">
              <a:spAutoFit/>
            </a:bodyPr>
            <a:lstStyle/>
            <a:p>
              <a:r>
                <a:rPr lang="en-US" b="1" dirty="0">
                  <a:solidFill>
                    <a:srgbClr val="3333FF"/>
                  </a:solidFill>
                </a:rPr>
                <a:t>Client</a:t>
              </a:r>
            </a:p>
          </p:txBody>
        </p:sp>
        <p:sp>
          <p:nvSpPr>
            <p:cNvPr id="5" name="TextBox 4">
              <a:extLst>
                <a:ext uri="{FF2B5EF4-FFF2-40B4-BE49-F238E27FC236}">
                  <a16:creationId xmlns:a16="http://schemas.microsoft.com/office/drawing/2014/main" id="{72EA984F-82A7-4E9A-B68F-041F0E402004}"/>
                </a:ext>
              </a:extLst>
            </p:cNvPr>
            <p:cNvSpPr txBox="1"/>
            <p:nvPr/>
          </p:nvSpPr>
          <p:spPr>
            <a:xfrm>
              <a:off x="1911248" y="382250"/>
              <a:ext cx="764498" cy="314793"/>
            </a:xfrm>
            <a:prstGeom prst="rect">
              <a:avLst/>
            </a:prstGeom>
            <a:noFill/>
          </p:spPr>
          <p:txBody>
            <a:bodyPr wrap="square" rtlCol="0">
              <a:spAutoFit/>
            </a:bodyPr>
            <a:lstStyle/>
            <a:p>
              <a:r>
                <a:rPr lang="en-US" b="1" dirty="0">
                  <a:solidFill>
                    <a:srgbClr val="FF0000"/>
                  </a:solidFill>
                </a:rPr>
                <a:t>Server</a:t>
              </a:r>
            </a:p>
          </p:txBody>
        </p:sp>
      </p:grpSp>
      <p:pic>
        <p:nvPicPr>
          <p:cNvPr id="7" name="Picture 6">
            <a:extLst>
              <a:ext uri="{FF2B5EF4-FFF2-40B4-BE49-F238E27FC236}">
                <a16:creationId xmlns:a16="http://schemas.microsoft.com/office/drawing/2014/main" id="{F3E618E0-E007-46C2-89B1-F323B332C509}"/>
              </a:ext>
            </a:extLst>
          </p:cNvPr>
          <p:cNvPicPr>
            <a:picLocks noChangeAspect="1"/>
          </p:cNvPicPr>
          <p:nvPr/>
        </p:nvPicPr>
        <p:blipFill>
          <a:blip r:embed="rId4"/>
          <a:stretch>
            <a:fillRect/>
          </a:stretch>
        </p:blipFill>
        <p:spPr>
          <a:xfrm>
            <a:off x="89941" y="2211175"/>
            <a:ext cx="3830350" cy="2795837"/>
          </a:xfrm>
          <a:prstGeom prst="rect">
            <a:avLst/>
          </a:prstGeom>
        </p:spPr>
      </p:pic>
      <p:sp>
        <p:nvSpPr>
          <p:cNvPr id="8" name="Rectangle 7">
            <a:extLst>
              <a:ext uri="{FF2B5EF4-FFF2-40B4-BE49-F238E27FC236}">
                <a16:creationId xmlns:a16="http://schemas.microsoft.com/office/drawing/2014/main" id="{92EB2D49-A155-4AA4-BDAD-6B3CF0369ABB}"/>
              </a:ext>
            </a:extLst>
          </p:cNvPr>
          <p:cNvSpPr/>
          <p:nvPr/>
        </p:nvSpPr>
        <p:spPr>
          <a:xfrm>
            <a:off x="54030" y="4805743"/>
            <a:ext cx="4118435" cy="307777"/>
          </a:xfrm>
          <a:prstGeom prst="rect">
            <a:avLst/>
          </a:prstGeom>
          <a:solidFill>
            <a:schemeClr val="bg1"/>
          </a:solidFill>
        </p:spPr>
        <p:txBody>
          <a:bodyPr wrap="none">
            <a:spAutoFit/>
          </a:bodyPr>
          <a:lstStyle/>
          <a:p>
            <a:r>
              <a:rPr lang="en-US" b="1" dirty="0">
                <a:latin typeface="CMSS10"/>
              </a:rPr>
              <a:t>Representation of the REST style and its components</a:t>
            </a:r>
            <a:endParaRPr lang="en-US" b="1" dirty="0"/>
          </a:p>
        </p:txBody>
      </p:sp>
      <p:sp>
        <p:nvSpPr>
          <p:cNvPr id="10" name="Rectangle 2">
            <a:extLst>
              <a:ext uri="{FF2B5EF4-FFF2-40B4-BE49-F238E27FC236}">
                <a16:creationId xmlns:a16="http://schemas.microsoft.com/office/drawing/2014/main" id="{FCD68859-21CA-45F4-8174-DBCEE0BBF74F}"/>
              </a:ext>
            </a:extLst>
          </p:cNvPr>
          <p:cNvSpPr>
            <a:spLocks noChangeArrowheads="1"/>
          </p:cNvSpPr>
          <p:nvPr/>
        </p:nvSpPr>
        <p:spPr bwMode="auto">
          <a:xfrm>
            <a:off x="5029200" y="2284568"/>
            <a:ext cx="41148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 /users/123  : Retrieve user with ID 123.</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POST /users       : Create a new user.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PUT /users/123  : Update user with ID 123.</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DELETE /users/123: Delete user with ID 123</a:t>
            </a:r>
            <a:r>
              <a:rPr kumimoji="0" lang="en-US" altLang="en-US" sz="600" b="0" i="0" u="none" strike="noStrike" cap="none" normalizeH="0" baseline="0" dirty="0">
                <a:ln>
                  <a:noFill/>
                </a:ln>
                <a:solidFill>
                  <a:schemeClr val="tx1"/>
                </a:solidFill>
                <a:effectLst/>
              </a:rPr>
              <a:t>.</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625360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2E990-C6DA-407E-8AD0-7D9D15A61CB7}"/>
              </a:ext>
            </a:extLst>
          </p:cNvPr>
          <p:cNvPicPr/>
          <p:nvPr/>
        </p:nvPicPr>
        <p:blipFill>
          <a:blip r:embed="rId2"/>
          <a:stretch>
            <a:fillRect/>
          </a:stretch>
        </p:blipFill>
        <p:spPr>
          <a:xfrm>
            <a:off x="0" y="0"/>
            <a:ext cx="5943600" cy="2816225"/>
          </a:xfrm>
          <a:prstGeom prst="rect">
            <a:avLst/>
          </a:prstGeom>
        </p:spPr>
      </p:pic>
      <p:pic>
        <p:nvPicPr>
          <p:cNvPr id="3" name="Picture 2">
            <a:extLst>
              <a:ext uri="{FF2B5EF4-FFF2-40B4-BE49-F238E27FC236}">
                <a16:creationId xmlns:a16="http://schemas.microsoft.com/office/drawing/2014/main" id="{49C5C8FD-01F5-4C82-AF0C-C8BA91AD4757}"/>
              </a:ext>
            </a:extLst>
          </p:cNvPr>
          <p:cNvPicPr/>
          <p:nvPr/>
        </p:nvPicPr>
        <p:blipFill>
          <a:blip r:embed="rId3"/>
          <a:stretch>
            <a:fillRect/>
          </a:stretch>
        </p:blipFill>
        <p:spPr>
          <a:xfrm>
            <a:off x="3200400" y="3008630"/>
            <a:ext cx="5943600" cy="2134870"/>
          </a:xfrm>
          <a:prstGeom prst="rect">
            <a:avLst/>
          </a:prstGeom>
        </p:spPr>
      </p:pic>
    </p:spTree>
    <p:extLst>
      <p:ext uri="{BB962C8B-B14F-4D97-AF65-F5344CB8AC3E}">
        <p14:creationId xmlns:p14="http://schemas.microsoft.com/office/powerpoint/2010/main" val="1046463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66F96-22B6-492D-8B3C-9F8915AB55B8}"/>
              </a:ext>
            </a:extLst>
          </p:cNvPr>
          <p:cNvPicPr>
            <a:picLocks noChangeAspect="1"/>
          </p:cNvPicPr>
          <p:nvPr/>
        </p:nvPicPr>
        <p:blipFill>
          <a:blip r:embed="rId2"/>
          <a:stretch>
            <a:fillRect/>
          </a:stretch>
        </p:blipFill>
        <p:spPr>
          <a:xfrm>
            <a:off x="77314" y="-120987"/>
            <a:ext cx="7445385" cy="2972058"/>
          </a:xfrm>
          <a:prstGeom prst="rect">
            <a:avLst/>
          </a:prstGeom>
        </p:spPr>
      </p:pic>
      <p:sp>
        <p:nvSpPr>
          <p:cNvPr id="3" name="TextBox 2">
            <a:extLst>
              <a:ext uri="{FF2B5EF4-FFF2-40B4-BE49-F238E27FC236}">
                <a16:creationId xmlns:a16="http://schemas.microsoft.com/office/drawing/2014/main" id="{62F6DA9C-FB9D-4A61-86C3-3704FA864F95}"/>
              </a:ext>
            </a:extLst>
          </p:cNvPr>
          <p:cNvSpPr txBox="1"/>
          <p:nvPr/>
        </p:nvSpPr>
        <p:spPr>
          <a:xfrm>
            <a:off x="742015" y="2405921"/>
            <a:ext cx="764498" cy="314793"/>
          </a:xfrm>
          <a:prstGeom prst="rect">
            <a:avLst/>
          </a:prstGeom>
          <a:solidFill>
            <a:schemeClr val="bg1"/>
          </a:solidFill>
        </p:spPr>
        <p:txBody>
          <a:bodyPr wrap="square" rtlCol="0">
            <a:spAutoFit/>
          </a:bodyPr>
          <a:lstStyle/>
          <a:p>
            <a:r>
              <a:rPr lang="en-US" b="1" dirty="0">
                <a:solidFill>
                  <a:srgbClr val="3333FF"/>
                </a:solidFill>
              </a:rPr>
              <a:t>Client</a:t>
            </a:r>
          </a:p>
        </p:txBody>
      </p:sp>
      <p:sp>
        <p:nvSpPr>
          <p:cNvPr id="4" name="TextBox 3">
            <a:extLst>
              <a:ext uri="{FF2B5EF4-FFF2-40B4-BE49-F238E27FC236}">
                <a16:creationId xmlns:a16="http://schemas.microsoft.com/office/drawing/2014/main" id="{569C5D2B-9862-4065-B183-B140EC636CE8}"/>
              </a:ext>
            </a:extLst>
          </p:cNvPr>
          <p:cNvSpPr txBox="1"/>
          <p:nvPr/>
        </p:nvSpPr>
        <p:spPr>
          <a:xfrm>
            <a:off x="6385811" y="2413416"/>
            <a:ext cx="764498" cy="314793"/>
          </a:xfrm>
          <a:prstGeom prst="rect">
            <a:avLst/>
          </a:prstGeom>
          <a:solidFill>
            <a:schemeClr val="bg1"/>
          </a:solidFill>
        </p:spPr>
        <p:txBody>
          <a:bodyPr wrap="square" rtlCol="0">
            <a:spAutoFit/>
          </a:bodyPr>
          <a:lstStyle/>
          <a:p>
            <a:r>
              <a:rPr lang="en-US" b="1" dirty="0">
                <a:solidFill>
                  <a:srgbClr val="FF0000"/>
                </a:solidFill>
              </a:rPr>
              <a:t>Server</a:t>
            </a:r>
          </a:p>
        </p:txBody>
      </p:sp>
      <p:pic>
        <p:nvPicPr>
          <p:cNvPr id="5" name="Picture 4">
            <a:extLst>
              <a:ext uri="{FF2B5EF4-FFF2-40B4-BE49-F238E27FC236}">
                <a16:creationId xmlns:a16="http://schemas.microsoft.com/office/drawing/2014/main" id="{76A843CD-6708-4BE9-BA3B-223BA2185AB2}"/>
              </a:ext>
            </a:extLst>
          </p:cNvPr>
          <p:cNvPicPr/>
          <p:nvPr/>
        </p:nvPicPr>
        <p:blipFill>
          <a:blip r:embed="rId3"/>
          <a:stretch>
            <a:fillRect/>
          </a:stretch>
        </p:blipFill>
        <p:spPr>
          <a:xfrm>
            <a:off x="3200400" y="3459969"/>
            <a:ext cx="5943600" cy="1746250"/>
          </a:xfrm>
          <a:prstGeom prst="rect">
            <a:avLst/>
          </a:prstGeom>
        </p:spPr>
      </p:pic>
    </p:spTree>
    <p:extLst>
      <p:ext uri="{BB962C8B-B14F-4D97-AF65-F5344CB8AC3E}">
        <p14:creationId xmlns:p14="http://schemas.microsoft.com/office/powerpoint/2010/main" val="428696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D09F20-A307-4794-A4C7-A0172964E410}"/>
              </a:ext>
            </a:extLst>
          </p:cNvPr>
          <p:cNvPicPr/>
          <p:nvPr/>
        </p:nvPicPr>
        <p:blipFill rotWithShape="1">
          <a:blip r:embed="rId2"/>
          <a:srcRect r="1640"/>
          <a:stretch/>
        </p:blipFill>
        <p:spPr bwMode="auto">
          <a:xfrm>
            <a:off x="0" y="0"/>
            <a:ext cx="5846164" cy="33420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5220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01214-0F57-44D5-A286-A534D8BEA875}"/>
              </a:ext>
            </a:extLst>
          </p:cNvPr>
          <p:cNvSpPr/>
          <p:nvPr/>
        </p:nvSpPr>
        <p:spPr>
          <a:xfrm>
            <a:off x="0" y="388272"/>
            <a:ext cx="9144000" cy="4832092"/>
          </a:xfrm>
          <a:prstGeom prst="rect">
            <a:avLst/>
          </a:prstGeom>
          <a:solidFill>
            <a:schemeClr val="bg1"/>
          </a:solid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RESTful systems are guided by six general constraints, which define and restrict the process of client–server interactions and requests–responses. These guidelines increase system performance, scalability, reliability, modifiability, portability, and visibility. All RESTful systems have to adhere to these six guidelines strictly:</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Statelessness</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statelessness of the client–server communication prevents the storage of any contextual information of the client on the server. Each client request has to be self-sufficient in informing its responders about its services and session state. This is done by including the possible links for new state transitions within the representation of each application state. Generally, upon detecting pending requests, the server infers that the client is in a state of transition.</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Uniform Interface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Each part or component of a RESTful system must evolve independently as a result of the decoupling of architectures and its simplification.</a:t>
            </a:r>
          </a:p>
          <a:p>
            <a:pPr marL="285750" indent="-28575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b="1" dirty="0" err="1">
                <a:solidFill>
                  <a:srgbClr val="FF0000"/>
                </a:solidFill>
                <a:latin typeface="Calibri" panose="020F0502020204030204" pitchFamily="34" charset="0"/>
                <a:ea typeface="Calibri" panose="020F0502020204030204" pitchFamily="34" charset="0"/>
                <a:cs typeface="Calibri" panose="020F0502020204030204" pitchFamily="34" charset="0"/>
              </a:rPr>
              <a:t>Cacheability</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responses have to be implicitly, or in some cases, explicitly clear on whether they have to be cached or not. This helps the clients in retaining the most updated data in response to requests. Caching also reduces the number of client–server interactions, thereby improving the performance and scalability of the system as a whole.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Client–server Architecture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user–interface interactions should be separate from data storage ones. This would result in enhanced portability of user interfaces across multiple platforms. The separation also allows for the independent evolution of components, which would result in scalability over the Internet across various organizational domains.</a:t>
            </a:r>
          </a:p>
          <a:p>
            <a:endParaRPr lang="en-US" dirty="0"/>
          </a:p>
        </p:txBody>
      </p:sp>
    </p:spTree>
    <p:extLst>
      <p:ext uri="{BB962C8B-B14F-4D97-AF65-F5344CB8AC3E}">
        <p14:creationId xmlns:p14="http://schemas.microsoft.com/office/powerpoint/2010/main" val="2565074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487597-F53F-4947-AEFC-4B05AB5B92EB}"/>
              </a:ext>
            </a:extLst>
          </p:cNvPr>
          <p:cNvSpPr/>
          <p:nvPr/>
        </p:nvSpPr>
        <p:spPr>
          <a:xfrm>
            <a:off x="0" y="703006"/>
            <a:ext cx="9091534" cy="1600438"/>
          </a:xfrm>
          <a:prstGeom prst="rect">
            <a:avLst/>
          </a:prstGeom>
        </p:spPr>
        <p:txBody>
          <a:bodyPr wrap="square">
            <a:spAutoFit/>
          </a:bodyPr>
          <a:lstStyle/>
          <a:p>
            <a:pPr algn="just"/>
            <a:endParaRPr lang="en-US" dirty="0">
              <a:latin typeface="URWPalladioL-Roma"/>
            </a:endParaRPr>
          </a:p>
          <a:p>
            <a:pPr marL="285750" indent="-285750" algn="just">
              <a:buFont typeface="Arial" panose="020B0604020202020204" pitchFamily="34" charset="0"/>
              <a:buChar char="•"/>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Layered System</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client in RESTful services is oblivious to the nature of the server to which it is connected: an end point server or an intermediary server. The use of intermediaries also helps in improving the balancing of load and enhancing security measures and system scalability.</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Code on Demand</a:t>
            </a:r>
            <a:r>
              <a:rPr lang="en-US" dirty="0">
                <a:latin typeface="Calibri" panose="020F0502020204030204" pitchFamily="34" charset="0"/>
                <a:ea typeface="Calibri" panose="020F0502020204030204" pitchFamily="34" charset="0"/>
                <a:cs typeface="Calibri" panose="020F0502020204030204" pitchFamily="34" charset="0"/>
              </a:rPr>
              <a:t>: This is an optional parameter. Here, the functionality of clients can be extended for a short period by the server. For example, the transfer of executable codes from compiled components.</a:t>
            </a:r>
          </a:p>
        </p:txBody>
      </p:sp>
    </p:spTree>
    <p:extLst>
      <p:ext uri="{BB962C8B-B14F-4D97-AF65-F5344CB8AC3E}">
        <p14:creationId xmlns:p14="http://schemas.microsoft.com/office/powerpoint/2010/main" val="4214088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102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BEA126-6F6B-4A87-8F48-6B90EE70BCCE}"/>
              </a:ext>
            </a:extLst>
          </p:cNvPr>
          <p:cNvSpPr/>
          <p:nvPr/>
        </p:nvSpPr>
        <p:spPr>
          <a:xfrm>
            <a:off x="0" y="1448366"/>
            <a:ext cx="9144000" cy="1815882"/>
          </a:xfrm>
          <a:prstGeom prst="rect">
            <a:avLst/>
          </a:prstGeom>
        </p:spPr>
        <p:txBody>
          <a:bodyPr wrap="square">
            <a:spAutoFit/>
          </a:bodyPr>
          <a:lstStyle/>
          <a:p>
            <a:r>
              <a:rPr lang="en-US" dirty="0"/>
              <a:t>Role Flexibility: FFDs have greater flexibility and can take on multiple roles within the network, while RFDs are limited to being simple End Devices.</a:t>
            </a:r>
          </a:p>
          <a:p>
            <a:endParaRPr lang="en-US" dirty="0"/>
          </a:p>
          <a:p>
            <a:r>
              <a:rPr lang="en-US" dirty="0"/>
              <a:t>Networking Capabilities: FFDs can participate in routing and network management, whereas RFDs rely on FFDs for communication with the rest of the network.</a:t>
            </a:r>
          </a:p>
          <a:p>
            <a:endParaRPr lang="en-US" dirty="0"/>
          </a:p>
          <a:p>
            <a:r>
              <a:rPr lang="en-US" dirty="0"/>
              <a:t>Energy Usage: RFDs are more energy-efficient, focusing on minimal communication and power usage, while FFDs may consume more power due to their extended functionality.</a:t>
            </a:r>
          </a:p>
        </p:txBody>
      </p:sp>
    </p:spTree>
    <p:extLst>
      <p:ext uri="{BB962C8B-B14F-4D97-AF65-F5344CB8AC3E}">
        <p14:creationId xmlns:p14="http://schemas.microsoft.com/office/powerpoint/2010/main" val="1941926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B0D28E-D77B-490F-97A5-9CF6999FAD52}"/>
              </a:ext>
            </a:extLst>
          </p:cNvPr>
          <p:cNvPicPr>
            <a:picLocks noChangeAspect="1"/>
          </p:cNvPicPr>
          <p:nvPr/>
        </p:nvPicPr>
        <p:blipFill>
          <a:blip r:embed="rId2"/>
          <a:stretch>
            <a:fillRect/>
          </a:stretch>
        </p:blipFill>
        <p:spPr>
          <a:xfrm>
            <a:off x="8324103" y="0"/>
            <a:ext cx="819897" cy="763260"/>
          </a:xfrm>
          <a:prstGeom prst="rect">
            <a:avLst/>
          </a:prstGeom>
        </p:spPr>
      </p:pic>
      <p:sp>
        <p:nvSpPr>
          <p:cNvPr id="2" name="TextBox 1">
            <a:extLst>
              <a:ext uri="{FF2B5EF4-FFF2-40B4-BE49-F238E27FC236}">
                <a16:creationId xmlns:a16="http://schemas.microsoft.com/office/drawing/2014/main" id="{C22898E6-2A35-49C3-B74B-7D99F6507D52}"/>
              </a:ext>
            </a:extLst>
          </p:cNvPr>
          <p:cNvSpPr txBox="1"/>
          <p:nvPr/>
        </p:nvSpPr>
        <p:spPr>
          <a:xfrm>
            <a:off x="257175" y="1123950"/>
            <a:ext cx="8058150" cy="523220"/>
          </a:xfrm>
          <a:prstGeom prst="rect">
            <a:avLst/>
          </a:prstGeom>
          <a:noFill/>
        </p:spPr>
        <p:txBody>
          <a:bodyPr wrap="square" rtlCol="0">
            <a:spAutoFit/>
          </a:bodyPr>
          <a:lstStyle/>
          <a:p>
            <a:r>
              <a:rPr lang="en-US" dirty="0"/>
              <a:t>802.15.4 standard is specifically designed for </a:t>
            </a:r>
            <a:r>
              <a:rPr lang="en-US" b="1" dirty="0">
                <a:solidFill>
                  <a:srgbClr val="FF0000"/>
                </a:solidFill>
              </a:rPr>
              <a:t>L</a:t>
            </a:r>
            <a:r>
              <a:rPr lang="en-US" b="1" dirty="0">
                <a:solidFill>
                  <a:srgbClr val="3333FF"/>
                </a:solidFill>
              </a:rPr>
              <a:t>ow data </a:t>
            </a:r>
            <a:r>
              <a:rPr lang="en-US" b="1" dirty="0">
                <a:solidFill>
                  <a:srgbClr val="FF0000"/>
                </a:solidFill>
              </a:rPr>
              <a:t>R</a:t>
            </a:r>
            <a:r>
              <a:rPr lang="en-US" b="1" dirty="0">
                <a:solidFill>
                  <a:srgbClr val="3333FF"/>
                </a:solidFill>
              </a:rPr>
              <a:t>ate </a:t>
            </a:r>
            <a:r>
              <a:rPr lang="en-US" b="1" dirty="0">
                <a:solidFill>
                  <a:srgbClr val="FF0000"/>
                </a:solidFill>
              </a:rPr>
              <a:t>W</a:t>
            </a:r>
            <a:r>
              <a:rPr lang="en-US" b="1" dirty="0">
                <a:solidFill>
                  <a:srgbClr val="3333FF"/>
                </a:solidFill>
              </a:rPr>
              <a:t>ireless </a:t>
            </a:r>
            <a:r>
              <a:rPr lang="en-US" b="1" dirty="0">
                <a:solidFill>
                  <a:srgbClr val="FF0000"/>
                </a:solidFill>
              </a:rPr>
              <a:t>P</a:t>
            </a:r>
            <a:r>
              <a:rPr lang="en-US" b="1" dirty="0">
                <a:solidFill>
                  <a:srgbClr val="3333FF"/>
                </a:solidFill>
              </a:rPr>
              <a:t>ersonal </a:t>
            </a:r>
            <a:r>
              <a:rPr lang="en-US" b="1" dirty="0">
                <a:solidFill>
                  <a:srgbClr val="FF0000"/>
                </a:solidFill>
              </a:rPr>
              <a:t>A</a:t>
            </a:r>
            <a:r>
              <a:rPr lang="en-US" b="1" dirty="0">
                <a:solidFill>
                  <a:srgbClr val="3333FF"/>
                </a:solidFill>
              </a:rPr>
              <a:t>rea </a:t>
            </a:r>
            <a:r>
              <a:rPr lang="en-US" b="1" dirty="0">
                <a:solidFill>
                  <a:srgbClr val="FF0000"/>
                </a:solidFill>
              </a:rPr>
              <a:t>N</a:t>
            </a:r>
            <a:r>
              <a:rPr lang="en-US" b="1" dirty="0">
                <a:solidFill>
                  <a:srgbClr val="3333FF"/>
                </a:solidFill>
              </a:rPr>
              <a:t>etworks</a:t>
            </a:r>
          </a:p>
          <a:p>
            <a:r>
              <a:rPr lang="en-US" dirty="0"/>
              <a:t>Nodes can communicate with lower data rate</a:t>
            </a:r>
          </a:p>
        </p:txBody>
      </p:sp>
    </p:spTree>
    <p:extLst>
      <p:ext uri="{BB962C8B-B14F-4D97-AF65-F5344CB8AC3E}">
        <p14:creationId xmlns:p14="http://schemas.microsoft.com/office/powerpoint/2010/main" val="192081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CCE8D12-D33D-44E1-AE3C-3530E94D039A}"/>
              </a:ext>
            </a:extLst>
          </p:cNvPr>
          <p:cNvGrpSpPr/>
          <p:nvPr/>
        </p:nvGrpSpPr>
        <p:grpSpPr>
          <a:xfrm>
            <a:off x="0" y="-4251"/>
            <a:ext cx="9144000" cy="5081075"/>
            <a:chOff x="-1" y="-62858"/>
            <a:chExt cx="9144001" cy="5266125"/>
          </a:xfrm>
        </p:grpSpPr>
        <p:pic>
          <p:nvPicPr>
            <p:cNvPr id="1026" name="Picture 2" descr="Side view on vehicles Stock Vector Images - Alamy">
              <a:extLst>
                <a:ext uri="{FF2B5EF4-FFF2-40B4-BE49-F238E27FC236}">
                  <a16:creationId xmlns:a16="http://schemas.microsoft.com/office/drawing/2014/main" id="{5076E28C-723A-4890-8EF6-B96D88666E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02"/>
            <a:stretch/>
          </p:blipFill>
          <p:spPr bwMode="auto">
            <a:xfrm>
              <a:off x="5620932" y="-12053"/>
              <a:ext cx="3523068" cy="252029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4D6D7A-9B5B-4AD8-9DCD-46650CFCBF38}"/>
                </a:ext>
              </a:extLst>
            </p:cNvPr>
            <p:cNvSpPr/>
            <p:nvPr/>
          </p:nvSpPr>
          <p:spPr>
            <a:xfrm>
              <a:off x="-1" y="-62858"/>
              <a:ext cx="5758453" cy="3143338"/>
            </a:xfrm>
            <a:prstGeom prst="rect">
              <a:avLst/>
            </a:prstGeom>
            <a:solidFill>
              <a:schemeClr val="bg1"/>
            </a:solidFill>
          </p:spPr>
          <p:txBody>
            <a:bodyPr wrap="square">
              <a:spAutoFit/>
            </a:bodyPr>
            <a:lstStyle/>
            <a:p>
              <a:pPr>
                <a:lnSpc>
                  <a:spcPct val="107000"/>
                </a:lnSpc>
                <a:spcAft>
                  <a:spcPts val="800"/>
                </a:spcAft>
              </a:pPr>
              <a:r>
                <a:rPr lang="en-US" sz="1800" b="1" dirty="0">
                  <a:solidFill>
                    <a:srgbClr val="FF0000"/>
                  </a:solidFill>
                  <a:latin typeface="Roboto Condensed Light"/>
                  <a:ea typeface="Roboto Condensed Light"/>
                </a:rPr>
                <a:t>Connectivity Technologies</a:t>
              </a:r>
            </a:p>
            <a:p>
              <a:pPr lvl="0" algn="just">
                <a:lnSpc>
                  <a:spcPct val="107000"/>
                </a:lnSpc>
                <a:spcAft>
                  <a:spcPts val="800"/>
                </a:spcAft>
                <a:buSzPts val="1000"/>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These technologies are primarily concerned with </a:t>
              </a:r>
              <a:r>
                <a:rPr lang="en-US" sz="1600" b="1" dirty="0">
                  <a:solidFill>
                    <a:srgbClr val="3333FF"/>
                  </a:solidFill>
                  <a:latin typeface="Times New Roman" panose="02020603050405020304" pitchFamily="18" charset="0"/>
                  <a:ea typeface="Times New Roman" panose="02020603050405020304" pitchFamily="18" charset="0"/>
                  <a:cs typeface="Times New Roman" panose="02020603050405020304" pitchFamily="18" charset="0"/>
                </a:rPr>
                <a:t>establishing and maintaining the infrastructure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that allows devices and systems to connect to each other. This includes physical and wireless connections.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Examples: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Networking Hardware: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Routers, switches, and hubs.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Protocols and Standards: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Ethernet, Wi-Fi, Bluetooth.</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Infrastructure: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Fiber optics, satellite systems, cellular networks.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643E536-4D05-489A-A01E-8F3A11A9717C}"/>
                </a:ext>
              </a:extLst>
            </p:cNvPr>
            <p:cNvSpPr/>
            <p:nvPr/>
          </p:nvSpPr>
          <p:spPr>
            <a:xfrm>
              <a:off x="64234" y="2730410"/>
              <a:ext cx="9079766" cy="2472857"/>
            </a:xfrm>
            <a:prstGeom prst="rect">
              <a:avLst/>
            </a:prstGeom>
            <a:solidFill>
              <a:schemeClr val="bg1"/>
            </a:solidFill>
          </p:spPr>
          <p:txBody>
            <a:bodyPr wrap="square">
              <a:spAutoFit/>
            </a:bodyPr>
            <a:lstStyle/>
            <a:p>
              <a:pPr>
                <a:lnSpc>
                  <a:spcPct val="107000"/>
                </a:lnSpc>
                <a:spcAft>
                  <a:spcPts val="800"/>
                </a:spcAft>
              </a:pPr>
              <a:r>
                <a:rPr lang="en-US" sz="1800" b="1" dirty="0">
                  <a:solidFill>
                    <a:srgbClr val="FF0000"/>
                  </a:solidFill>
                  <a:latin typeface="Roboto Condensed Light"/>
                  <a:ea typeface="Roboto Condensed Light"/>
                </a:rPr>
                <a:t>Communication Technologies</a:t>
              </a:r>
            </a:p>
            <a:p>
              <a:pPr lvl="0" algn="just">
                <a:lnSpc>
                  <a:spcPct val="107000"/>
                </a:lnSpc>
                <a:spcAft>
                  <a:spcPts val="800"/>
                </a:spcAft>
                <a:buSzPts val="1000"/>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These technologies are centered around the methods and protocols used for the exchange of information between devices, people, or systems. They often leverage the infrastructure provided by connectivity technologies.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Examples: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Messaging Systems: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Email, SMS, instant messaging platforms.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Voice and Video Communication:</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VoIP (Voice over IP), video conferencing tools.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Data Transmission Protocols: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HTTP, FTP, MQTT (for IoT).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908344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6ED7F-1670-405E-B960-B006E0AA988D}"/>
              </a:ext>
            </a:extLst>
          </p:cNvPr>
          <p:cNvPicPr>
            <a:picLocks noChangeAspect="1"/>
          </p:cNvPicPr>
          <p:nvPr/>
        </p:nvPicPr>
        <p:blipFill rotWithShape="1">
          <a:blip r:embed="rId3"/>
          <a:srcRect t="14938" b="23976"/>
          <a:stretch/>
        </p:blipFill>
        <p:spPr>
          <a:xfrm>
            <a:off x="0" y="0"/>
            <a:ext cx="9044278" cy="4132847"/>
          </a:xfrm>
          <a:prstGeom prst="rect">
            <a:avLst/>
          </a:prstGeom>
        </p:spPr>
      </p:pic>
    </p:spTree>
    <p:extLst>
      <p:ext uri="{BB962C8B-B14F-4D97-AF65-F5344CB8AC3E}">
        <p14:creationId xmlns:p14="http://schemas.microsoft.com/office/powerpoint/2010/main" val="26362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36B3342-7672-42CB-913C-307AB60FC210}"/>
              </a:ext>
            </a:extLst>
          </p:cNvPr>
          <p:cNvGrpSpPr/>
          <p:nvPr/>
        </p:nvGrpSpPr>
        <p:grpSpPr>
          <a:xfrm>
            <a:off x="0" y="0"/>
            <a:ext cx="9144000" cy="5143500"/>
            <a:chOff x="0" y="0"/>
            <a:chExt cx="9144000" cy="5143500"/>
          </a:xfrm>
        </p:grpSpPr>
        <p:sp>
          <p:nvSpPr>
            <p:cNvPr id="2" name="Rectangle 1">
              <a:extLst>
                <a:ext uri="{FF2B5EF4-FFF2-40B4-BE49-F238E27FC236}">
                  <a16:creationId xmlns:a16="http://schemas.microsoft.com/office/drawing/2014/main" id="{C13FE298-B968-44D5-939D-344CFC7DD525}"/>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A5CDB5A-8177-4607-8E94-1291BBDFC2E5}"/>
                </a:ext>
              </a:extLst>
            </p:cNvPr>
            <p:cNvSpPr/>
            <p:nvPr/>
          </p:nvSpPr>
          <p:spPr>
            <a:xfrm rot="16200000">
              <a:off x="-1906021" y="2287393"/>
              <a:ext cx="5143500" cy="568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IEEE 802.15.4</a:t>
              </a:r>
            </a:p>
          </p:txBody>
        </p:sp>
        <p:sp>
          <p:nvSpPr>
            <p:cNvPr id="4" name="Rectangle 3">
              <a:extLst>
                <a:ext uri="{FF2B5EF4-FFF2-40B4-BE49-F238E27FC236}">
                  <a16:creationId xmlns:a16="http://schemas.microsoft.com/office/drawing/2014/main" id="{69CFC039-8632-4988-9D96-98872E120BBE}"/>
                </a:ext>
              </a:extLst>
            </p:cNvPr>
            <p:cNvSpPr/>
            <p:nvPr/>
          </p:nvSpPr>
          <p:spPr>
            <a:xfrm>
              <a:off x="1025267" y="514968"/>
              <a:ext cx="2324675" cy="307777"/>
            </a:xfrm>
            <a:prstGeom prst="rect">
              <a:avLst/>
            </a:prstGeom>
            <a:solidFill>
              <a:schemeClr val="accent2"/>
            </a:solidFill>
            <a:ln>
              <a:solidFill>
                <a:schemeClr val="accent1"/>
              </a:solidFill>
            </a:ln>
          </p:spPr>
          <p:txBody>
            <a:bodyPr wrap="none">
              <a:spAutoFit/>
            </a:bodyPr>
            <a:lstStyle/>
            <a:p>
              <a:r>
                <a:rPr lang="en-US" b="1" dirty="0">
                  <a:solidFill>
                    <a:schemeClr val="bg1"/>
                  </a:solidFill>
                </a:rPr>
                <a:t>Devices in  IEEE 802.15.4</a:t>
              </a:r>
            </a:p>
          </p:txBody>
        </p:sp>
        <p:sp>
          <p:nvSpPr>
            <p:cNvPr id="5" name="Rectangle 4">
              <a:extLst>
                <a:ext uri="{FF2B5EF4-FFF2-40B4-BE49-F238E27FC236}">
                  <a16:creationId xmlns:a16="http://schemas.microsoft.com/office/drawing/2014/main" id="{558B6B55-2459-4360-B220-7D7E0E9F02E1}"/>
                </a:ext>
              </a:extLst>
            </p:cNvPr>
            <p:cNvSpPr/>
            <p:nvPr/>
          </p:nvSpPr>
          <p:spPr>
            <a:xfrm>
              <a:off x="1039817" y="1937860"/>
              <a:ext cx="1893467" cy="307777"/>
            </a:xfrm>
            <a:prstGeom prst="rect">
              <a:avLst/>
            </a:prstGeom>
            <a:solidFill>
              <a:srgbClr val="FFC000"/>
            </a:solidFill>
            <a:ln>
              <a:solidFill>
                <a:schemeClr val="accent1"/>
              </a:solidFill>
            </a:ln>
          </p:spPr>
          <p:txBody>
            <a:bodyPr wrap="none">
              <a:spAutoFit/>
            </a:bodyPr>
            <a:lstStyle/>
            <a:p>
              <a:r>
                <a:rPr lang="en-US" b="1" dirty="0"/>
                <a:t>Network Topologies</a:t>
              </a:r>
            </a:p>
          </p:txBody>
        </p:sp>
        <p:sp>
          <p:nvSpPr>
            <p:cNvPr id="6" name="Rectangle 5">
              <a:extLst>
                <a:ext uri="{FF2B5EF4-FFF2-40B4-BE49-F238E27FC236}">
                  <a16:creationId xmlns:a16="http://schemas.microsoft.com/office/drawing/2014/main" id="{17F7E094-D071-4A7E-953E-F0D06B0E5F79}"/>
                </a:ext>
              </a:extLst>
            </p:cNvPr>
            <p:cNvSpPr/>
            <p:nvPr/>
          </p:nvSpPr>
          <p:spPr>
            <a:xfrm>
              <a:off x="1037472" y="3320614"/>
              <a:ext cx="2034531" cy="307777"/>
            </a:xfrm>
            <a:prstGeom prst="rect">
              <a:avLst/>
            </a:prstGeom>
            <a:solidFill>
              <a:srgbClr val="FFC000"/>
            </a:solidFill>
            <a:ln>
              <a:solidFill>
                <a:schemeClr val="accent1"/>
              </a:solidFill>
            </a:ln>
          </p:spPr>
          <p:txBody>
            <a:bodyPr wrap="none">
              <a:spAutoFit/>
            </a:bodyPr>
            <a:lstStyle/>
            <a:p>
              <a:r>
                <a:rPr lang="en-US" b="1" dirty="0"/>
                <a:t>Network Components</a:t>
              </a:r>
            </a:p>
          </p:txBody>
        </p:sp>
        <p:sp>
          <p:nvSpPr>
            <p:cNvPr id="7" name="Rectangle 6">
              <a:extLst>
                <a:ext uri="{FF2B5EF4-FFF2-40B4-BE49-F238E27FC236}">
                  <a16:creationId xmlns:a16="http://schemas.microsoft.com/office/drawing/2014/main" id="{4C4953DA-721A-47AD-B709-D23BEB972746}"/>
                </a:ext>
              </a:extLst>
            </p:cNvPr>
            <p:cNvSpPr/>
            <p:nvPr/>
          </p:nvSpPr>
          <p:spPr>
            <a:xfrm>
              <a:off x="1042361" y="4401789"/>
              <a:ext cx="2401619" cy="307777"/>
            </a:xfrm>
            <a:prstGeom prst="rect">
              <a:avLst/>
            </a:prstGeom>
            <a:solidFill>
              <a:srgbClr val="FFC000"/>
            </a:solidFill>
            <a:ln>
              <a:solidFill>
                <a:schemeClr val="accent1"/>
              </a:solidFill>
            </a:ln>
          </p:spPr>
          <p:txBody>
            <a:bodyPr wrap="none">
              <a:spAutoFit/>
            </a:bodyPr>
            <a:lstStyle/>
            <a:p>
              <a:r>
                <a:rPr lang="en-US" b="1" dirty="0"/>
                <a:t>Network Operation Modes</a:t>
              </a:r>
            </a:p>
          </p:txBody>
        </p:sp>
        <p:sp>
          <p:nvSpPr>
            <p:cNvPr id="8" name="Rectangle 7">
              <a:extLst>
                <a:ext uri="{FF2B5EF4-FFF2-40B4-BE49-F238E27FC236}">
                  <a16:creationId xmlns:a16="http://schemas.microsoft.com/office/drawing/2014/main" id="{D6DB34B5-4C40-4FFA-8287-6F1E7161A5D4}"/>
                </a:ext>
              </a:extLst>
            </p:cNvPr>
            <p:cNvSpPr/>
            <p:nvPr/>
          </p:nvSpPr>
          <p:spPr>
            <a:xfrm>
              <a:off x="4730439" y="52320"/>
              <a:ext cx="1806905" cy="307777"/>
            </a:xfrm>
            <a:prstGeom prst="rect">
              <a:avLst/>
            </a:prstGeom>
            <a:solidFill>
              <a:srgbClr val="92D050"/>
            </a:solidFill>
            <a:ln>
              <a:solidFill>
                <a:schemeClr val="accent1"/>
              </a:solidFill>
            </a:ln>
          </p:spPr>
          <p:txBody>
            <a:bodyPr wrap="none">
              <a:spAutoFit/>
            </a:bodyPr>
            <a:lstStyle/>
            <a:p>
              <a:r>
                <a:rPr lang="en-US" dirty="0"/>
                <a:t>Full Function Device</a:t>
              </a:r>
            </a:p>
          </p:txBody>
        </p:sp>
        <p:sp>
          <p:nvSpPr>
            <p:cNvPr id="9" name="Rectangle 8">
              <a:extLst>
                <a:ext uri="{FF2B5EF4-FFF2-40B4-BE49-F238E27FC236}">
                  <a16:creationId xmlns:a16="http://schemas.microsoft.com/office/drawing/2014/main" id="{C144627C-5323-4B43-A7A0-98BC80A95D89}"/>
                </a:ext>
              </a:extLst>
            </p:cNvPr>
            <p:cNvSpPr/>
            <p:nvPr/>
          </p:nvSpPr>
          <p:spPr>
            <a:xfrm>
              <a:off x="4740599" y="751622"/>
              <a:ext cx="2234907" cy="307777"/>
            </a:xfrm>
            <a:prstGeom prst="rect">
              <a:avLst/>
            </a:prstGeom>
            <a:solidFill>
              <a:srgbClr val="92D050"/>
            </a:solidFill>
            <a:ln>
              <a:solidFill>
                <a:schemeClr val="accent1"/>
              </a:solidFill>
            </a:ln>
          </p:spPr>
          <p:txBody>
            <a:bodyPr wrap="none">
              <a:spAutoFit/>
            </a:bodyPr>
            <a:lstStyle/>
            <a:p>
              <a:r>
                <a:rPr lang="en-US" dirty="0"/>
                <a:t>Reduced Function Device</a:t>
              </a:r>
            </a:p>
          </p:txBody>
        </p:sp>
        <p:sp>
          <p:nvSpPr>
            <p:cNvPr id="10" name="Rectangle 9">
              <a:extLst>
                <a:ext uri="{FF2B5EF4-FFF2-40B4-BE49-F238E27FC236}">
                  <a16:creationId xmlns:a16="http://schemas.microsoft.com/office/drawing/2014/main" id="{57C5746C-275E-43BE-AAED-E30826F7B54E}"/>
                </a:ext>
              </a:extLst>
            </p:cNvPr>
            <p:cNvSpPr/>
            <p:nvPr/>
          </p:nvSpPr>
          <p:spPr>
            <a:xfrm>
              <a:off x="4776063" y="1432342"/>
              <a:ext cx="1298753" cy="307777"/>
            </a:xfrm>
            <a:prstGeom prst="rect">
              <a:avLst/>
            </a:prstGeom>
            <a:solidFill>
              <a:schemeClr val="accent3">
                <a:lumMod val="60000"/>
                <a:lumOff val="40000"/>
              </a:schemeClr>
            </a:solidFill>
            <a:ln>
              <a:solidFill>
                <a:schemeClr val="accent1"/>
              </a:solidFill>
            </a:ln>
          </p:spPr>
          <p:txBody>
            <a:bodyPr wrap="none">
              <a:spAutoFit/>
            </a:bodyPr>
            <a:lstStyle/>
            <a:p>
              <a:r>
                <a:rPr lang="en-US" dirty="0"/>
                <a:t>Star Topology</a:t>
              </a:r>
            </a:p>
          </p:txBody>
        </p:sp>
        <p:sp>
          <p:nvSpPr>
            <p:cNvPr id="11" name="Rectangle 10">
              <a:extLst>
                <a:ext uri="{FF2B5EF4-FFF2-40B4-BE49-F238E27FC236}">
                  <a16:creationId xmlns:a16="http://schemas.microsoft.com/office/drawing/2014/main" id="{CC741E76-CF27-41AD-BE14-3DD88390642F}"/>
                </a:ext>
              </a:extLst>
            </p:cNvPr>
            <p:cNvSpPr/>
            <p:nvPr/>
          </p:nvSpPr>
          <p:spPr>
            <a:xfrm>
              <a:off x="4765324" y="1950502"/>
              <a:ext cx="2600392" cy="307777"/>
            </a:xfrm>
            <a:prstGeom prst="rect">
              <a:avLst/>
            </a:prstGeom>
            <a:solidFill>
              <a:schemeClr val="accent3">
                <a:lumMod val="60000"/>
                <a:lumOff val="40000"/>
              </a:schemeClr>
            </a:solidFill>
            <a:ln>
              <a:solidFill>
                <a:schemeClr val="accent1"/>
              </a:solidFill>
            </a:ln>
          </p:spPr>
          <p:txBody>
            <a:bodyPr wrap="none">
              <a:spAutoFit/>
            </a:bodyPr>
            <a:lstStyle/>
            <a:p>
              <a:r>
                <a:rPr lang="en-US" dirty="0"/>
                <a:t>Peer-to-Peer (Mesh) Topology</a:t>
              </a:r>
            </a:p>
          </p:txBody>
        </p:sp>
        <p:sp>
          <p:nvSpPr>
            <p:cNvPr id="12" name="Rectangle 11">
              <a:extLst>
                <a:ext uri="{FF2B5EF4-FFF2-40B4-BE49-F238E27FC236}">
                  <a16:creationId xmlns:a16="http://schemas.microsoft.com/office/drawing/2014/main" id="{DCA56B5B-C953-47B8-98E0-EA93E433D4BA}"/>
                </a:ext>
              </a:extLst>
            </p:cNvPr>
            <p:cNvSpPr/>
            <p:nvPr/>
          </p:nvSpPr>
          <p:spPr>
            <a:xfrm>
              <a:off x="4778720" y="2468662"/>
              <a:ext cx="1963999" cy="307777"/>
            </a:xfrm>
            <a:prstGeom prst="rect">
              <a:avLst/>
            </a:prstGeom>
            <a:solidFill>
              <a:schemeClr val="accent3">
                <a:lumMod val="60000"/>
                <a:lumOff val="40000"/>
              </a:schemeClr>
            </a:solidFill>
            <a:ln>
              <a:solidFill>
                <a:schemeClr val="accent1"/>
              </a:solidFill>
            </a:ln>
          </p:spPr>
          <p:txBody>
            <a:bodyPr wrap="none">
              <a:spAutoFit/>
            </a:bodyPr>
            <a:lstStyle/>
            <a:p>
              <a:r>
                <a:rPr lang="en-US" dirty="0"/>
                <a:t>Cluster-Tree Topology</a:t>
              </a:r>
            </a:p>
          </p:txBody>
        </p:sp>
        <p:sp>
          <p:nvSpPr>
            <p:cNvPr id="13" name="Rectangle 12">
              <a:extLst>
                <a:ext uri="{FF2B5EF4-FFF2-40B4-BE49-F238E27FC236}">
                  <a16:creationId xmlns:a16="http://schemas.microsoft.com/office/drawing/2014/main" id="{0EFFF9F4-781B-4BE1-96C7-24D7E52FDE69}"/>
                </a:ext>
              </a:extLst>
            </p:cNvPr>
            <p:cNvSpPr/>
            <p:nvPr/>
          </p:nvSpPr>
          <p:spPr>
            <a:xfrm>
              <a:off x="4788675" y="2976662"/>
              <a:ext cx="3549370" cy="307777"/>
            </a:xfrm>
            <a:prstGeom prst="rect">
              <a:avLst/>
            </a:prstGeom>
            <a:solidFill>
              <a:srgbClr val="00B050"/>
            </a:solidFill>
            <a:ln>
              <a:solidFill>
                <a:schemeClr val="accent1"/>
              </a:solidFill>
            </a:ln>
          </p:spPr>
          <p:txBody>
            <a:bodyPr wrap="none">
              <a:spAutoFit/>
            </a:bodyPr>
            <a:lstStyle/>
            <a:p>
              <a:r>
                <a:rPr lang="en-US" dirty="0"/>
                <a:t>Personal Area Network (PAN) Coordinator</a:t>
              </a:r>
            </a:p>
          </p:txBody>
        </p:sp>
        <p:sp>
          <p:nvSpPr>
            <p:cNvPr id="14" name="Rectangle 13">
              <a:extLst>
                <a:ext uri="{FF2B5EF4-FFF2-40B4-BE49-F238E27FC236}">
                  <a16:creationId xmlns:a16="http://schemas.microsoft.com/office/drawing/2014/main" id="{B4D69B93-3EEF-46B3-8400-D205E99F9695}"/>
                </a:ext>
              </a:extLst>
            </p:cNvPr>
            <p:cNvSpPr/>
            <p:nvPr/>
          </p:nvSpPr>
          <p:spPr>
            <a:xfrm>
              <a:off x="4815031" y="3413542"/>
              <a:ext cx="1119217" cy="307777"/>
            </a:xfrm>
            <a:prstGeom prst="rect">
              <a:avLst/>
            </a:prstGeom>
            <a:solidFill>
              <a:srgbClr val="00B050"/>
            </a:solidFill>
            <a:ln>
              <a:solidFill>
                <a:schemeClr val="accent1"/>
              </a:solidFill>
            </a:ln>
          </p:spPr>
          <p:txBody>
            <a:bodyPr wrap="none">
              <a:spAutoFit/>
            </a:bodyPr>
            <a:lstStyle/>
            <a:p>
              <a:r>
                <a:rPr lang="en-US" dirty="0"/>
                <a:t>Coordinator</a:t>
              </a:r>
            </a:p>
          </p:txBody>
        </p:sp>
        <p:sp>
          <p:nvSpPr>
            <p:cNvPr id="15" name="Rectangle 14">
              <a:extLst>
                <a:ext uri="{FF2B5EF4-FFF2-40B4-BE49-F238E27FC236}">
                  <a16:creationId xmlns:a16="http://schemas.microsoft.com/office/drawing/2014/main" id="{8906B593-0F60-41D0-BF3B-A0EE7F0179E7}"/>
                </a:ext>
              </a:extLst>
            </p:cNvPr>
            <p:cNvSpPr/>
            <p:nvPr/>
          </p:nvSpPr>
          <p:spPr>
            <a:xfrm>
              <a:off x="4819604" y="3799622"/>
              <a:ext cx="1191352" cy="307777"/>
            </a:xfrm>
            <a:prstGeom prst="rect">
              <a:avLst/>
            </a:prstGeom>
            <a:solidFill>
              <a:srgbClr val="00B050"/>
            </a:solidFill>
            <a:ln>
              <a:solidFill>
                <a:schemeClr val="accent1"/>
              </a:solidFill>
            </a:ln>
          </p:spPr>
          <p:txBody>
            <a:bodyPr wrap="none">
              <a:spAutoFit/>
            </a:bodyPr>
            <a:lstStyle/>
            <a:p>
              <a:r>
                <a:rPr lang="en-US" dirty="0"/>
                <a:t>End Devices</a:t>
              </a:r>
            </a:p>
          </p:txBody>
        </p:sp>
        <p:sp>
          <p:nvSpPr>
            <p:cNvPr id="16" name="Rectangle 15">
              <a:extLst>
                <a:ext uri="{FF2B5EF4-FFF2-40B4-BE49-F238E27FC236}">
                  <a16:creationId xmlns:a16="http://schemas.microsoft.com/office/drawing/2014/main" id="{CF7102DF-EBAB-4D51-AECB-EA2F8E388F73}"/>
                </a:ext>
              </a:extLst>
            </p:cNvPr>
            <p:cNvSpPr/>
            <p:nvPr/>
          </p:nvSpPr>
          <p:spPr>
            <a:xfrm>
              <a:off x="4858737" y="4198588"/>
              <a:ext cx="2005677" cy="307777"/>
            </a:xfrm>
            <a:prstGeom prst="rect">
              <a:avLst/>
            </a:prstGeom>
            <a:solidFill>
              <a:srgbClr val="FF0000"/>
            </a:solidFill>
            <a:ln>
              <a:solidFill>
                <a:schemeClr val="tx1">
                  <a:lumMod val="50000"/>
                </a:schemeClr>
              </a:solidFill>
            </a:ln>
          </p:spPr>
          <p:txBody>
            <a:bodyPr wrap="none">
              <a:spAutoFit/>
            </a:bodyPr>
            <a:lstStyle/>
            <a:p>
              <a:r>
                <a:rPr lang="en-US" dirty="0">
                  <a:solidFill>
                    <a:schemeClr val="bg1"/>
                  </a:solidFill>
                </a:rPr>
                <a:t>Beacon-Enabled Mode</a:t>
              </a:r>
            </a:p>
          </p:txBody>
        </p:sp>
        <p:sp>
          <p:nvSpPr>
            <p:cNvPr id="17" name="Rectangle 16">
              <a:extLst>
                <a:ext uri="{FF2B5EF4-FFF2-40B4-BE49-F238E27FC236}">
                  <a16:creationId xmlns:a16="http://schemas.microsoft.com/office/drawing/2014/main" id="{11862FFC-2049-443C-BEB2-116BCCEDDA63}"/>
                </a:ext>
              </a:extLst>
            </p:cNvPr>
            <p:cNvSpPr/>
            <p:nvPr/>
          </p:nvSpPr>
          <p:spPr>
            <a:xfrm>
              <a:off x="4798521" y="4707082"/>
              <a:ext cx="2452916" cy="307777"/>
            </a:xfrm>
            <a:prstGeom prst="rect">
              <a:avLst/>
            </a:prstGeom>
            <a:solidFill>
              <a:srgbClr val="FF0000"/>
            </a:solidFill>
            <a:ln>
              <a:solidFill>
                <a:schemeClr val="accent1"/>
              </a:solidFill>
            </a:ln>
          </p:spPr>
          <p:txBody>
            <a:bodyPr wrap="none">
              <a:spAutoFit/>
            </a:bodyPr>
            <a:lstStyle/>
            <a:p>
              <a:r>
                <a:rPr lang="en-US" dirty="0">
                  <a:solidFill>
                    <a:schemeClr val="bg1"/>
                  </a:solidFill>
                </a:rPr>
                <a:t>Non-Beacon-Enabled Mode</a:t>
              </a:r>
            </a:p>
          </p:txBody>
        </p:sp>
        <p:cxnSp>
          <p:nvCxnSpPr>
            <p:cNvPr id="18" name="Straight Arrow Connector 17">
              <a:extLst>
                <a:ext uri="{FF2B5EF4-FFF2-40B4-BE49-F238E27FC236}">
                  <a16:creationId xmlns:a16="http://schemas.microsoft.com/office/drawing/2014/main" id="{18FB8D69-2E79-4E2B-A64C-AC3444FDBA3C}"/>
                </a:ext>
              </a:extLst>
            </p:cNvPr>
            <p:cNvCxnSpPr>
              <a:cxnSpLocks/>
              <a:stCxn id="5" idx="3"/>
              <a:endCxn id="10" idx="1"/>
            </p:cNvCxnSpPr>
            <p:nvPr/>
          </p:nvCxnSpPr>
          <p:spPr>
            <a:xfrm flipV="1">
              <a:off x="2933284" y="1586231"/>
              <a:ext cx="1842779" cy="50551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3E2639-8570-4ABB-B27D-8740CB1817BD}"/>
                </a:ext>
              </a:extLst>
            </p:cNvPr>
            <p:cNvCxnSpPr>
              <a:cxnSpLocks/>
              <a:stCxn id="5" idx="3"/>
              <a:endCxn id="11" idx="1"/>
            </p:cNvCxnSpPr>
            <p:nvPr/>
          </p:nvCxnSpPr>
          <p:spPr>
            <a:xfrm>
              <a:off x="2933284" y="2091749"/>
              <a:ext cx="1832040" cy="12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540D08-5644-4A4D-84F8-3B6F4A324AD6}"/>
                </a:ext>
              </a:extLst>
            </p:cNvPr>
            <p:cNvCxnSpPr>
              <a:cxnSpLocks/>
              <a:stCxn id="5" idx="3"/>
              <a:endCxn id="12" idx="1"/>
            </p:cNvCxnSpPr>
            <p:nvPr/>
          </p:nvCxnSpPr>
          <p:spPr>
            <a:xfrm>
              <a:off x="2933284" y="2091749"/>
              <a:ext cx="1845436" cy="53080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2BB76B-2EEB-414A-ADA7-29D78B61BB3B}"/>
                </a:ext>
              </a:extLst>
            </p:cNvPr>
            <p:cNvCxnSpPr>
              <a:stCxn id="4" idx="3"/>
              <a:endCxn id="8" idx="1"/>
            </p:cNvCxnSpPr>
            <p:nvPr/>
          </p:nvCxnSpPr>
          <p:spPr>
            <a:xfrm flipV="1">
              <a:off x="3349942" y="206209"/>
              <a:ext cx="1380497" cy="46264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7BC994-FAFB-4137-B71B-32226778521C}"/>
                </a:ext>
              </a:extLst>
            </p:cNvPr>
            <p:cNvCxnSpPr>
              <a:stCxn id="4" idx="3"/>
              <a:endCxn id="9" idx="1"/>
            </p:cNvCxnSpPr>
            <p:nvPr/>
          </p:nvCxnSpPr>
          <p:spPr>
            <a:xfrm>
              <a:off x="3349942" y="668857"/>
              <a:ext cx="1390657" cy="23665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BCE440-1E1A-4980-BB51-EB1FF6231872}"/>
                </a:ext>
              </a:extLst>
            </p:cNvPr>
            <p:cNvCxnSpPr>
              <a:stCxn id="6" idx="3"/>
              <a:endCxn id="13" idx="1"/>
            </p:cNvCxnSpPr>
            <p:nvPr/>
          </p:nvCxnSpPr>
          <p:spPr>
            <a:xfrm flipV="1">
              <a:off x="3072003" y="3130551"/>
              <a:ext cx="1716672" cy="34395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0BA4A3D-1076-4287-AFAE-5DA54D145821}"/>
                </a:ext>
              </a:extLst>
            </p:cNvPr>
            <p:cNvCxnSpPr>
              <a:stCxn id="6" idx="3"/>
              <a:endCxn id="14" idx="1"/>
            </p:cNvCxnSpPr>
            <p:nvPr/>
          </p:nvCxnSpPr>
          <p:spPr>
            <a:xfrm>
              <a:off x="3072003" y="3474503"/>
              <a:ext cx="1743028" cy="9292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760D79-22B1-4374-8E2B-CA110058B43F}"/>
                </a:ext>
              </a:extLst>
            </p:cNvPr>
            <p:cNvCxnSpPr>
              <a:stCxn id="6" idx="3"/>
              <a:endCxn id="15" idx="1"/>
            </p:cNvCxnSpPr>
            <p:nvPr/>
          </p:nvCxnSpPr>
          <p:spPr>
            <a:xfrm>
              <a:off x="3072003" y="3474503"/>
              <a:ext cx="1747601" cy="47900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7BAD029-5819-49E7-A894-0DB44CD007EB}"/>
                </a:ext>
              </a:extLst>
            </p:cNvPr>
            <p:cNvCxnSpPr>
              <a:stCxn id="7" idx="3"/>
              <a:endCxn id="16" idx="1"/>
            </p:cNvCxnSpPr>
            <p:nvPr/>
          </p:nvCxnSpPr>
          <p:spPr>
            <a:xfrm flipV="1">
              <a:off x="3443980" y="4352477"/>
              <a:ext cx="1414757" cy="203201"/>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629B52-1367-4F4D-BCED-9B3389B5FEA3}"/>
                </a:ext>
              </a:extLst>
            </p:cNvPr>
            <p:cNvCxnSpPr>
              <a:stCxn id="7" idx="3"/>
              <a:endCxn id="17" idx="1"/>
            </p:cNvCxnSpPr>
            <p:nvPr/>
          </p:nvCxnSpPr>
          <p:spPr>
            <a:xfrm>
              <a:off x="3443980" y="4555678"/>
              <a:ext cx="1354541" cy="30529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6705184"/>
      </p:ext>
    </p:extLst>
  </p:cSld>
  <p:clrMapOvr>
    <a:masterClrMapping/>
  </p:clrMapOvr>
</p:sld>
</file>

<file path=ppt/theme/theme1.xml><?xml version="1.0" encoding="utf-8"?>
<a:theme xmlns:a="http://schemas.openxmlformats.org/drawingml/2006/main" name="Theme1 Co">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Co" id="{1CE07D53-D6ED-4561-87E0-D7685E472055}" vid="{D0CA6871-408D-4513-BE58-FD794280D8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9331</TotalTime>
  <Words>4136</Words>
  <Application>Microsoft Office PowerPoint</Application>
  <PresentationFormat>On-screen Show (16:9)</PresentationFormat>
  <Paragraphs>511</Paragraphs>
  <Slides>69</Slides>
  <Notes>8</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Courier New</vt:lpstr>
      <vt:lpstr>Times New Roman</vt:lpstr>
      <vt:lpstr>CMSS10</vt:lpstr>
      <vt:lpstr>Calibri</vt:lpstr>
      <vt:lpstr>Arvo</vt:lpstr>
      <vt:lpstr>CMSSDC10</vt:lpstr>
      <vt:lpstr>Roboto Condensed</vt:lpstr>
      <vt:lpstr>PT Serif</vt:lpstr>
      <vt:lpstr>URWPalladioL-Roma</vt:lpstr>
      <vt:lpstr>Roboto Condensed Light</vt:lpstr>
      <vt:lpstr>Arial</vt:lpstr>
      <vt:lpstr>Theme1 Co</vt:lpstr>
      <vt:lpstr>Internet of Things &amp; Its Applications</vt:lpstr>
      <vt:lpstr>PowerPoint Presentation</vt:lpstr>
      <vt:lpstr>Connectivity &amp; Communication Technologies</vt:lpstr>
      <vt:lpstr>PowerPoint Presentation</vt:lpstr>
      <vt:lpstr>Connectivity &amp; Communication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&amp;  ARCHITECTURE</dc:title>
  <dc:creator>Phanindra Thota</dc:creator>
  <cp:lastModifiedBy>Phanindra Thota</cp:lastModifiedBy>
  <cp:revision>489</cp:revision>
  <dcterms:modified xsi:type="dcterms:W3CDTF">2024-09-06T04:10:59Z</dcterms:modified>
</cp:coreProperties>
</file>